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4B57AA-3885-440D-9A31-BFC7002E3CB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C85577-74CF-42D1-AA3F-7693CBE7A1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2514600"/>
            <a:ext cx="2236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Balance</a:t>
            </a:r>
            <a:endParaRPr lang="en-US" sz="4400" b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80155" y="2286000"/>
            <a:ext cx="6934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80155" y="3505200"/>
            <a:ext cx="6934200" cy="0"/>
          </a:xfrm>
          <a:prstGeom prst="line">
            <a:avLst/>
          </a:prstGeom>
          <a:ln w="57150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15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54344" y="338919"/>
            <a:ext cx="7848600" cy="935489"/>
            <a:chOff x="719066" y="2409967"/>
            <a:chExt cx="7848600" cy="935489"/>
          </a:xfrm>
        </p:grpSpPr>
        <p:sp>
          <p:nvSpPr>
            <p:cNvPr id="2" name="TextBox 1"/>
            <p:cNvSpPr txBox="1"/>
            <p:nvPr/>
          </p:nvSpPr>
          <p:spPr>
            <a:xfrm>
              <a:off x="822562" y="2409967"/>
              <a:ext cx="76738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</a:rPr>
                <a:t>General Principle of Balance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9066" y="3328396"/>
              <a:ext cx="7848600" cy="17060"/>
            </a:xfrm>
            <a:prstGeom prst="line">
              <a:avLst/>
            </a:prstGeom>
            <a:ln w="57150"/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91069" y="1614985"/>
            <a:ext cx="8610600" cy="5105400"/>
            <a:chOff x="191069" y="1614985"/>
            <a:chExt cx="8610600" cy="5105400"/>
          </a:xfrm>
        </p:grpSpPr>
        <p:sp>
          <p:nvSpPr>
            <p:cNvPr id="8" name="Isosceles Triangle 7"/>
            <p:cNvSpPr/>
            <p:nvPr/>
          </p:nvSpPr>
          <p:spPr>
            <a:xfrm>
              <a:off x="191069" y="1614985"/>
              <a:ext cx="8610600" cy="5105400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971800" y="3390900"/>
              <a:ext cx="2971800" cy="381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676400" y="4876800"/>
              <a:ext cx="5562600" cy="76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571803" y="5410200"/>
            <a:ext cx="3849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Low notes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237" y="3886200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92D050"/>
                </a:solidFill>
              </a:rPr>
              <a:t>Middle notes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3691" y="2733710"/>
            <a:ext cx="212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High notes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3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1069" y="1614985"/>
            <a:ext cx="8610600" cy="5105400"/>
            <a:chOff x="191069" y="1614985"/>
            <a:chExt cx="8610600" cy="5105400"/>
          </a:xfrm>
        </p:grpSpPr>
        <p:sp>
          <p:nvSpPr>
            <p:cNvPr id="3" name="Isosceles Triangle 2"/>
            <p:cNvSpPr/>
            <p:nvPr/>
          </p:nvSpPr>
          <p:spPr>
            <a:xfrm>
              <a:off x="191069" y="1614985"/>
              <a:ext cx="8610600" cy="5105400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2971800" y="3390900"/>
              <a:ext cx="2971800" cy="381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676400" y="4953000"/>
              <a:ext cx="5562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408815" y="5029200"/>
            <a:ext cx="59576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Low instr.</a:t>
            </a:r>
          </a:p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(tuba, </a:t>
            </a:r>
            <a:r>
              <a:rPr lang="en-US" sz="4000" dirty="0" err="1" smtClean="0">
                <a:solidFill>
                  <a:srgbClr val="00B0F0"/>
                </a:solidFill>
              </a:rPr>
              <a:t>bs</a:t>
            </a:r>
            <a:r>
              <a:rPr lang="en-US" sz="4000" dirty="0" smtClean="0">
                <a:solidFill>
                  <a:srgbClr val="00B0F0"/>
                </a:solidFill>
              </a:rPr>
              <a:t>. </a:t>
            </a:r>
            <a:r>
              <a:rPr lang="en-US" sz="4000" dirty="0" err="1" smtClean="0">
                <a:solidFill>
                  <a:srgbClr val="00B0F0"/>
                </a:solidFill>
              </a:rPr>
              <a:t>clar</a:t>
            </a:r>
            <a:r>
              <a:rPr lang="en-US" sz="4000" dirty="0" smtClean="0">
                <a:solidFill>
                  <a:srgbClr val="00B0F0"/>
                </a:solidFill>
              </a:rPr>
              <a:t>., </a:t>
            </a:r>
            <a:r>
              <a:rPr lang="en-US" sz="4000" dirty="0" err="1" smtClean="0">
                <a:solidFill>
                  <a:srgbClr val="00B0F0"/>
                </a:solidFill>
              </a:rPr>
              <a:t>bari</a:t>
            </a:r>
            <a:r>
              <a:rPr lang="en-US" sz="4000" dirty="0" smtClean="0">
                <a:solidFill>
                  <a:srgbClr val="00B0F0"/>
                </a:solidFill>
              </a:rPr>
              <a:t> sax)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2485" y="3553361"/>
            <a:ext cx="3547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Middle inst.</a:t>
            </a:r>
          </a:p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(</a:t>
            </a:r>
            <a:r>
              <a:rPr lang="en-US" sz="4000" dirty="0" err="1" smtClean="0">
                <a:solidFill>
                  <a:srgbClr val="92D050"/>
                </a:solidFill>
              </a:rPr>
              <a:t>t-bone</a:t>
            </a:r>
            <a:r>
              <a:rPr lang="en-US" sz="4000" dirty="0" smtClean="0">
                <a:solidFill>
                  <a:srgbClr val="92D050"/>
                </a:solidFill>
              </a:rPr>
              <a:t>, </a:t>
            </a:r>
            <a:r>
              <a:rPr lang="en-US" sz="4000" dirty="0" err="1" smtClean="0">
                <a:solidFill>
                  <a:srgbClr val="92D050"/>
                </a:solidFill>
              </a:rPr>
              <a:t>t.sax</a:t>
            </a:r>
            <a:r>
              <a:rPr lang="en-US" sz="4000" dirty="0" smtClean="0">
                <a:solidFill>
                  <a:srgbClr val="92D050"/>
                </a:solidFill>
              </a:rPr>
              <a:t>)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5365" y="2438400"/>
            <a:ext cx="2182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High inst.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(ft., cl., </a:t>
            </a:r>
            <a:r>
              <a:rPr lang="en-US" sz="2400" dirty="0" err="1" smtClean="0">
                <a:solidFill>
                  <a:srgbClr val="FFC000"/>
                </a:solidFill>
              </a:rPr>
              <a:t>trpt</a:t>
            </a:r>
            <a:r>
              <a:rPr lang="en-US" sz="2400" dirty="0" smtClean="0">
                <a:solidFill>
                  <a:srgbClr val="FFC000"/>
                </a:solidFill>
              </a:rPr>
              <a:t>.)</a:t>
            </a:r>
            <a:endParaRPr lang="en-US" sz="2400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4344" y="350292"/>
            <a:ext cx="7848600" cy="924116"/>
            <a:chOff x="719066" y="2421340"/>
            <a:chExt cx="7848600" cy="924116"/>
          </a:xfrm>
        </p:grpSpPr>
        <p:sp>
          <p:nvSpPr>
            <p:cNvPr id="10" name="TextBox 9"/>
            <p:cNvSpPr txBox="1"/>
            <p:nvPr/>
          </p:nvSpPr>
          <p:spPr>
            <a:xfrm>
              <a:off x="2580796" y="2421340"/>
              <a:ext cx="370486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</a:rPr>
                <a:t>Band Balance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19066" y="3328396"/>
              <a:ext cx="7848600" cy="17060"/>
            </a:xfrm>
            <a:prstGeom prst="line">
              <a:avLst/>
            </a:prstGeom>
            <a:ln w="57150"/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84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1069" y="1614985"/>
            <a:ext cx="8610600" cy="5105400"/>
            <a:chOff x="191069" y="1614985"/>
            <a:chExt cx="8610600" cy="5105400"/>
          </a:xfrm>
        </p:grpSpPr>
        <p:sp>
          <p:nvSpPr>
            <p:cNvPr id="3" name="Isosceles Triangle 2"/>
            <p:cNvSpPr/>
            <p:nvPr/>
          </p:nvSpPr>
          <p:spPr>
            <a:xfrm>
              <a:off x="191069" y="1614985"/>
              <a:ext cx="8610600" cy="5105400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2971800" y="3390900"/>
              <a:ext cx="2971800" cy="381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676400" y="4953000"/>
              <a:ext cx="5562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874248" y="5029200"/>
            <a:ext cx="3026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3</a:t>
            </a:r>
            <a:r>
              <a:rPr lang="en-US" sz="4800" b="1" baseline="30000" dirty="0" smtClean="0">
                <a:solidFill>
                  <a:srgbClr val="00B0F0"/>
                </a:solidFill>
              </a:rPr>
              <a:t>rd</a:t>
            </a:r>
            <a:r>
              <a:rPr lang="en-US" sz="4800" b="1" dirty="0" smtClean="0">
                <a:solidFill>
                  <a:srgbClr val="00B0F0"/>
                </a:solidFill>
              </a:rPr>
              <a:t> Part</a:t>
            </a:r>
          </a:p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Loudest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5214" y="3553361"/>
            <a:ext cx="2342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2</a:t>
            </a:r>
            <a:r>
              <a:rPr lang="en-US" sz="4000" baseline="30000" dirty="0" smtClean="0">
                <a:solidFill>
                  <a:srgbClr val="92D050"/>
                </a:solidFill>
              </a:rPr>
              <a:t>nd</a:t>
            </a:r>
            <a:r>
              <a:rPr lang="en-US" sz="4000" dirty="0" smtClean="0">
                <a:solidFill>
                  <a:srgbClr val="92D050"/>
                </a:solidFill>
              </a:rPr>
              <a:t> Part</a:t>
            </a:r>
          </a:p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Moderate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0430" y="2438400"/>
            <a:ext cx="14718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1</a:t>
            </a:r>
            <a:r>
              <a:rPr lang="en-US" sz="2400" baseline="30000" dirty="0" smtClean="0">
                <a:solidFill>
                  <a:srgbClr val="FFC000"/>
                </a:solidFill>
              </a:rPr>
              <a:t>st</a:t>
            </a:r>
            <a:r>
              <a:rPr lang="en-US" sz="2400" dirty="0" smtClean="0">
                <a:solidFill>
                  <a:srgbClr val="FFC000"/>
                </a:solidFill>
              </a:rPr>
              <a:t> Part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Softest</a:t>
            </a:r>
            <a:endParaRPr lang="en-US" sz="3200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4344" y="350292"/>
            <a:ext cx="7848600" cy="924116"/>
            <a:chOff x="719066" y="2421340"/>
            <a:chExt cx="7848600" cy="924116"/>
          </a:xfrm>
        </p:grpSpPr>
        <p:sp>
          <p:nvSpPr>
            <p:cNvPr id="10" name="TextBox 9"/>
            <p:cNvSpPr txBox="1"/>
            <p:nvPr/>
          </p:nvSpPr>
          <p:spPr>
            <a:xfrm>
              <a:off x="2580796" y="2421340"/>
              <a:ext cx="43524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</a:rPr>
                <a:t>Section Balance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19066" y="3328396"/>
              <a:ext cx="7848600" cy="17060"/>
            </a:xfrm>
            <a:prstGeom prst="line">
              <a:avLst/>
            </a:prstGeom>
            <a:ln w="57150"/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225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54344" y="350292"/>
            <a:ext cx="7848600" cy="924116"/>
            <a:chOff x="719066" y="2421340"/>
            <a:chExt cx="7848600" cy="924116"/>
          </a:xfrm>
        </p:grpSpPr>
        <p:sp>
          <p:nvSpPr>
            <p:cNvPr id="3" name="TextBox 2"/>
            <p:cNvSpPr txBox="1"/>
            <p:nvPr/>
          </p:nvSpPr>
          <p:spPr>
            <a:xfrm>
              <a:off x="2580796" y="2421340"/>
              <a:ext cx="37303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</a:rPr>
                <a:t>Triad Balance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9066" y="3328396"/>
              <a:ext cx="7848600" cy="17060"/>
            </a:xfrm>
            <a:prstGeom prst="line">
              <a:avLst/>
            </a:prstGeom>
            <a:ln w="57150"/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78212"/>
              </p:ext>
            </p:extLst>
          </p:nvPr>
        </p:nvGraphicFramePr>
        <p:xfrm>
          <a:off x="856989" y="2124075"/>
          <a:ext cx="744855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7448400" imgH="2305080" progId="WPDraw30.Drawing">
                  <p:embed/>
                </p:oleObj>
              </mc:Choice>
              <mc:Fallback>
                <p:oleObj name="Drawing" r:id="rId3" imgW="7448400" imgH="230508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989" y="2124075"/>
                        <a:ext cx="744855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802772" y="3672385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1871" y="3276600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02772" y="2895600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70497"/>
            <a:ext cx="2316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or root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7814" y="320549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37814" y="2824490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601275"/>
            <a:ext cx="1438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Loudest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29559" y="3205490"/>
            <a:ext cx="1694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Moderate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21919" y="282449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49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4344" y="350292"/>
            <a:ext cx="7848600" cy="924116"/>
            <a:chOff x="719066" y="2421340"/>
            <a:chExt cx="7848600" cy="924116"/>
          </a:xfrm>
        </p:grpSpPr>
        <p:sp>
          <p:nvSpPr>
            <p:cNvPr id="4" name="TextBox 3"/>
            <p:cNvSpPr txBox="1"/>
            <p:nvPr/>
          </p:nvSpPr>
          <p:spPr>
            <a:xfrm>
              <a:off x="2092300" y="2421340"/>
              <a:ext cx="48445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0070C0"/>
                  </a:solidFill>
                </a:rPr>
                <a:t>7</a:t>
              </a:r>
              <a:r>
                <a:rPr lang="en-US" sz="4400" b="1" baseline="30000" dirty="0" smtClean="0">
                  <a:solidFill>
                    <a:srgbClr val="0070C0"/>
                  </a:solidFill>
                </a:rPr>
                <a:t>th</a:t>
              </a:r>
              <a:r>
                <a:rPr lang="en-US" sz="4400" b="1" dirty="0" smtClean="0">
                  <a:solidFill>
                    <a:srgbClr val="0070C0"/>
                  </a:solidFill>
                </a:rPr>
                <a:t> Chord Balance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19066" y="3328396"/>
              <a:ext cx="7848600" cy="17060"/>
            </a:xfrm>
            <a:prstGeom prst="line">
              <a:avLst/>
            </a:prstGeom>
            <a:ln w="57150"/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792618"/>
              </p:ext>
            </p:extLst>
          </p:nvPr>
        </p:nvGraphicFramePr>
        <p:xfrm>
          <a:off x="854344" y="2124075"/>
          <a:ext cx="744855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7448400" imgH="2305080" progId="WPDraw30.Drawing">
                  <p:embed/>
                </p:oleObj>
              </mc:Choice>
              <mc:Fallback>
                <p:oleObj name="Drawing" r:id="rId3" imgW="7448400" imgH="230508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4344" y="2124075"/>
                        <a:ext cx="744855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802772" y="3672385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1871" y="3276600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02772" y="2895600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70497"/>
            <a:ext cx="2316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or root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37814" y="320549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7814" y="2824490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3601275"/>
            <a:ext cx="1438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Loudest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97978" y="3205490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Second Loudest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21920" y="244349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Softest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27578" y="2405362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7th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3802772" y="2514600"/>
            <a:ext cx="685800" cy="381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7679" y="2824490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Second Softest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50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80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Slipstream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6</cp:revision>
  <dcterms:created xsi:type="dcterms:W3CDTF">2014-06-06T01:43:50Z</dcterms:created>
  <dcterms:modified xsi:type="dcterms:W3CDTF">2014-06-08T00:35:24Z</dcterms:modified>
</cp:coreProperties>
</file>