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" y="-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57AA-3885-440D-9A31-BFC7002E3CBC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5577-74CF-42D1-AA3F-7693CBE7A1F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57AA-3885-440D-9A31-BFC7002E3CBC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5577-74CF-42D1-AA3F-7693CBE7A1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57AA-3885-440D-9A31-BFC7002E3CBC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5577-74CF-42D1-AA3F-7693CBE7A1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57AA-3885-440D-9A31-BFC7002E3CBC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5577-74CF-42D1-AA3F-7693CBE7A1F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57AA-3885-440D-9A31-BFC7002E3CBC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5577-74CF-42D1-AA3F-7693CBE7A1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57AA-3885-440D-9A31-BFC7002E3CBC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5577-74CF-42D1-AA3F-7693CBE7A1F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57AA-3885-440D-9A31-BFC7002E3CBC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5577-74CF-42D1-AA3F-7693CBE7A1F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57AA-3885-440D-9A31-BFC7002E3CBC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5577-74CF-42D1-AA3F-7693CBE7A1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57AA-3885-440D-9A31-BFC7002E3CBC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5577-74CF-42D1-AA3F-7693CBE7A1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57AA-3885-440D-9A31-BFC7002E3CBC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5577-74CF-42D1-AA3F-7693CBE7A1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57AA-3885-440D-9A31-BFC7002E3CBC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5577-74CF-42D1-AA3F-7693CBE7A1F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D4B57AA-3885-440D-9A31-BFC7002E3CBC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0C85577-74CF-42D1-AA3F-7693CBE7A1F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9000" y="2514600"/>
            <a:ext cx="22365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Balance</a:t>
            </a:r>
            <a:endParaRPr lang="en-US" sz="4400" b="1" dirty="0">
              <a:solidFill>
                <a:srgbClr val="0070C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80155" y="2286000"/>
            <a:ext cx="69342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80155" y="3505200"/>
            <a:ext cx="6934200" cy="0"/>
          </a:xfrm>
          <a:prstGeom prst="line">
            <a:avLst/>
          </a:prstGeom>
          <a:ln w="57150"/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7159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854344" y="338919"/>
            <a:ext cx="7848600" cy="935489"/>
            <a:chOff x="719066" y="2409967"/>
            <a:chExt cx="7848600" cy="935489"/>
          </a:xfrm>
        </p:grpSpPr>
        <p:sp>
          <p:nvSpPr>
            <p:cNvPr id="2" name="TextBox 1"/>
            <p:cNvSpPr txBox="1"/>
            <p:nvPr/>
          </p:nvSpPr>
          <p:spPr>
            <a:xfrm>
              <a:off x="822562" y="2409967"/>
              <a:ext cx="7673896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b="1" dirty="0" smtClean="0">
                  <a:solidFill>
                    <a:srgbClr val="0070C0"/>
                  </a:solidFill>
                </a:rPr>
                <a:t>General Principle of Balance</a:t>
              </a:r>
              <a:endParaRPr lang="en-US" sz="4400" b="1" dirty="0">
                <a:solidFill>
                  <a:srgbClr val="0070C0"/>
                </a:solidFill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719066" y="3328396"/>
              <a:ext cx="7848600" cy="17060"/>
            </a:xfrm>
            <a:prstGeom prst="line">
              <a:avLst/>
            </a:prstGeom>
            <a:ln w="57150"/>
            <a:effectLst>
              <a:innerShdw blurRad="114300">
                <a:prstClr val="black"/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191069" y="1614985"/>
            <a:ext cx="8610600" cy="5105400"/>
            <a:chOff x="191069" y="1614985"/>
            <a:chExt cx="8610600" cy="5105400"/>
          </a:xfrm>
        </p:grpSpPr>
        <p:sp>
          <p:nvSpPr>
            <p:cNvPr id="8" name="Isosceles Triangle 7"/>
            <p:cNvSpPr/>
            <p:nvPr/>
          </p:nvSpPr>
          <p:spPr>
            <a:xfrm>
              <a:off x="191069" y="1614985"/>
              <a:ext cx="8610600" cy="5105400"/>
            </a:xfrm>
            <a:prstGeom prst="triangle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 flipV="1">
              <a:off x="2971800" y="3390900"/>
              <a:ext cx="2971800" cy="381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1676400" y="4876800"/>
              <a:ext cx="5562600" cy="762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2571803" y="5410200"/>
            <a:ext cx="384913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solidFill>
                  <a:srgbClr val="00B0F0"/>
                </a:solidFill>
              </a:rPr>
              <a:t>Low notes</a:t>
            </a:r>
            <a:endParaRPr lang="en-US" sz="6000" b="1" dirty="0">
              <a:solidFill>
                <a:srgbClr val="00B0F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08237" y="3886200"/>
            <a:ext cx="30989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92D050"/>
                </a:solidFill>
              </a:rPr>
              <a:t>Middle notes</a:t>
            </a:r>
            <a:endParaRPr lang="en-US" sz="4000" dirty="0">
              <a:solidFill>
                <a:srgbClr val="92D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83691" y="2733710"/>
            <a:ext cx="21242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High notes</a:t>
            </a:r>
            <a:endParaRPr lang="en-US" sz="3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039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91069" y="1614985"/>
            <a:ext cx="8610600" cy="5105400"/>
            <a:chOff x="191069" y="1614985"/>
            <a:chExt cx="8610600" cy="5105400"/>
          </a:xfrm>
        </p:grpSpPr>
        <p:sp>
          <p:nvSpPr>
            <p:cNvPr id="3" name="Isosceles Triangle 2"/>
            <p:cNvSpPr/>
            <p:nvPr/>
          </p:nvSpPr>
          <p:spPr>
            <a:xfrm>
              <a:off x="191069" y="1614985"/>
              <a:ext cx="8610600" cy="5105400"/>
            </a:xfrm>
            <a:prstGeom prst="triangle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Connector 3"/>
            <p:cNvCxnSpPr/>
            <p:nvPr/>
          </p:nvCxnSpPr>
          <p:spPr>
            <a:xfrm flipV="1">
              <a:off x="2971800" y="3390900"/>
              <a:ext cx="2971800" cy="381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1676400" y="4953000"/>
              <a:ext cx="55626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1408815" y="5029200"/>
            <a:ext cx="595765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00B0F0"/>
                </a:solidFill>
              </a:rPr>
              <a:t>Low instr.</a:t>
            </a:r>
          </a:p>
          <a:p>
            <a:pPr algn="ctr"/>
            <a:r>
              <a:rPr lang="en-US" sz="4000" dirty="0" smtClean="0">
                <a:solidFill>
                  <a:srgbClr val="00B0F0"/>
                </a:solidFill>
              </a:rPr>
              <a:t>(tuba, </a:t>
            </a:r>
            <a:r>
              <a:rPr lang="en-US" sz="4000" dirty="0" err="1" smtClean="0">
                <a:solidFill>
                  <a:srgbClr val="00B0F0"/>
                </a:solidFill>
              </a:rPr>
              <a:t>bs</a:t>
            </a:r>
            <a:r>
              <a:rPr lang="en-US" sz="4000" dirty="0" smtClean="0">
                <a:solidFill>
                  <a:srgbClr val="00B0F0"/>
                </a:solidFill>
              </a:rPr>
              <a:t>. </a:t>
            </a:r>
            <a:r>
              <a:rPr lang="en-US" sz="4000" dirty="0" err="1" smtClean="0">
                <a:solidFill>
                  <a:srgbClr val="00B0F0"/>
                </a:solidFill>
              </a:rPr>
              <a:t>clar</a:t>
            </a:r>
            <a:r>
              <a:rPr lang="en-US" sz="4000" dirty="0" smtClean="0">
                <a:solidFill>
                  <a:srgbClr val="00B0F0"/>
                </a:solidFill>
              </a:rPr>
              <a:t>., </a:t>
            </a:r>
            <a:r>
              <a:rPr lang="en-US" sz="4000" dirty="0" err="1" smtClean="0">
                <a:solidFill>
                  <a:srgbClr val="00B0F0"/>
                </a:solidFill>
              </a:rPr>
              <a:t>bari</a:t>
            </a:r>
            <a:r>
              <a:rPr lang="en-US" sz="4000" dirty="0" smtClean="0">
                <a:solidFill>
                  <a:srgbClr val="00B0F0"/>
                </a:solidFill>
              </a:rPr>
              <a:t> sax)</a:t>
            </a:r>
            <a:endParaRPr lang="en-US" sz="4000" dirty="0">
              <a:solidFill>
                <a:srgbClr val="00B0F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22485" y="3553361"/>
            <a:ext cx="35477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92D050"/>
                </a:solidFill>
              </a:rPr>
              <a:t>Middle inst.</a:t>
            </a:r>
          </a:p>
          <a:p>
            <a:pPr algn="ctr"/>
            <a:r>
              <a:rPr lang="en-US" sz="4000" dirty="0" smtClean="0">
                <a:solidFill>
                  <a:srgbClr val="92D050"/>
                </a:solidFill>
              </a:rPr>
              <a:t>(</a:t>
            </a:r>
            <a:r>
              <a:rPr lang="en-US" sz="4000" dirty="0" err="1" smtClean="0">
                <a:solidFill>
                  <a:srgbClr val="92D050"/>
                </a:solidFill>
              </a:rPr>
              <a:t>t-bone</a:t>
            </a:r>
            <a:r>
              <a:rPr lang="en-US" sz="4000" dirty="0" smtClean="0">
                <a:solidFill>
                  <a:srgbClr val="92D050"/>
                </a:solidFill>
              </a:rPr>
              <a:t>, </a:t>
            </a:r>
            <a:r>
              <a:rPr lang="en-US" sz="4000" dirty="0" err="1" smtClean="0">
                <a:solidFill>
                  <a:srgbClr val="92D050"/>
                </a:solidFill>
              </a:rPr>
              <a:t>t.sax</a:t>
            </a:r>
            <a:r>
              <a:rPr lang="en-US" sz="4000" dirty="0" smtClean="0">
                <a:solidFill>
                  <a:srgbClr val="92D050"/>
                </a:solidFill>
              </a:rPr>
              <a:t>)</a:t>
            </a:r>
            <a:endParaRPr lang="en-US" sz="4000" dirty="0">
              <a:solidFill>
                <a:srgbClr val="92D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05365" y="2438400"/>
            <a:ext cx="21820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C000"/>
                </a:solidFill>
              </a:rPr>
              <a:t>High inst.</a:t>
            </a:r>
          </a:p>
          <a:p>
            <a:pPr algn="ctr"/>
            <a:r>
              <a:rPr lang="en-US" sz="2400" dirty="0" smtClean="0">
                <a:solidFill>
                  <a:srgbClr val="FFC000"/>
                </a:solidFill>
              </a:rPr>
              <a:t>(ft., cl., </a:t>
            </a:r>
            <a:r>
              <a:rPr lang="en-US" sz="2400" dirty="0" err="1" smtClean="0">
                <a:solidFill>
                  <a:srgbClr val="FFC000"/>
                </a:solidFill>
              </a:rPr>
              <a:t>trpt</a:t>
            </a:r>
            <a:r>
              <a:rPr lang="en-US" sz="2400" dirty="0" smtClean="0">
                <a:solidFill>
                  <a:srgbClr val="FFC000"/>
                </a:solidFill>
              </a:rPr>
              <a:t>.)</a:t>
            </a:r>
            <a:endParaRPr lang="en-US" sz="2400" dirty="0">
              <a:solidFill>
                <a:srgbClr val="FFC00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854344" y="350292"/>
            <a:ext cx="7848600" cy="924116"/>
            <a:chOff x="719066" y="2421340"/>
            <a:chExt cx="7848600" cy="924116"/>
          </a:xfrm>
        </p:grpSpPr>
        <p:sp>
          <p:nvSpPr>
            <p:cNvPr id="10" name="TextBox 9"/>
            <p:cNvSpPr txBox="1"/>
            <p:nvPr/>
          </p:nvSpPr>
          <p:spPr>
            <a:xfrm>
              <a:off x="2580796" y="2421340"/>
              <a:ext cx="370486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b="1" dirty="0" smtClean="0">
                  <a:solidFill>
                    <a:srgbClr val="0070C0"/>
                  </a:solidFill>
                </a:rPr>
                <a:t>Band Balance</a:t>
              </a:r>
              <a:endParaRPr lang="en-US" sz="4400" b="1" dirty="0">
                <a:solidFill>
                  <a:srgbClr val="0070C0"/>
                </a:solidFill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719066" y="3328396"/>
              <a:ext cx="7848600" cy="17060"/>
            </a:xfrm>
            <a:prstGeom prst="line">
              <a:avLst/>
            </a:prstGeom>
            <a:ln w="57150"/>
            <a:effectLst>
              <a:innerShdw blurRad="114300">
                <a:prstClr val="black"/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8409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91069" y="1614985"/>
            <a:ext cx="8610600" cy="5105400"/>
            <a:chOff x="191069" y="1614985"/>
            <a:chExt cx="8610600" cy="5105400"/>
          </a:xfrm>
        </p:grpSpPr>
        <p:sp>
          <p:nvSpPr>
            <p:cNvPr id="3" name="Isosceles Triangle 2"/>
            <p:cNvSpPr/>
            <p:nvPr/>
          </p:nvSpPr>
          <p:spPr>
            <a:xfrm>
              <a:off x="191069" y="1614985"/>
              <a:ext cx="8610600" cy="5105400"/>
            </a:xfrm>
            <a:prstGeom prst="triangle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Connector 3"/>
            <p:cNvCxnSpPr/>
            <p:nvPr/>
          </p:nvCxnSpPr>
          <p:spPr>
            <a:xfrm flipV="1">
              <a:off x="2971800" y="3390900"/>
              <a:ext cx="2971800" cy="381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1676400" y="4953000"/>
              <a:ext cx="55626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2874248" y="5029200"/>
            <a:ext cx="302679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B0F0"/>
                </a:solidFill>
              </a:rPr>
              <a:t>3</a:t>
            </a:r>
            <a:r>
              <a:rPr lang="en-US" sz="4800" b="1" baseline="30000" dirty="0" smtClean="0">
                <a:solidFill>
                  <a:srgbClr val="00B0F0"/>
                </a:solidFill>
              </a:rPr>
              <a:t>rd</a:t>
            </a:r>
            <a:r>
              <a:rPr lang="en-US" sz="4800" b="1" dirty="0" smtClean="0">
                <a:solidFill>
                  <a:srgbClr val="00B0F0"/>
                </a:solidFill>
              </a:rPr>
              <a:t> Part</a:t>
            </a:r>
          </a:p>
          <a:p>
            <a:pPr algn="ctr"/>
            <a:r>
              <a:rPr lang="en-US" sz="6000" b="1" dirty="0" smtClean="0">
                <a:solidFill>
                  <a:srgbClr val="00B0F0"/>
                </a:solidFill>
              </a:rPr>
              <a:t>Loudest</a:t>
            </a:r>
            <a:endParaRPr lang="en-US" sz="6000" b="1" dirty="0">
              <a:solidFill>
                <a:srgbClr val="00B0F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25214" y="3553361"/>
            <a:ext cx="23423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92D050"/>
                </a:solidFill>
              </a:rPr>
              <a:t>2</a:t>
            </a:r>
            <a:r>
              <a:rPr lang="en-US" sz="4000" baseline="30000" dirty="0" smtClean="0">
                <a:solidFill>
                  <a:srgbClr val="92D050"/>
                </a:solidFill>
              </a:rPr>
              <a:t>nd</a:t>
            </a:r>
            <a:r>
              <a:rPr lang="en-US" sz="4000" dirty="0" smtClean="0">
                <a:solidFill>
                  <a:srgbClr val="92D050"/>
                </a:solidFill>
              </a:rPr>
              <a:t> Part</a:t>
            </a:r>
          </a:p>
          <a:p>
            <a:pPr algn="ctr"/>
            <a:r>
              <a:rPr lang="en-US" sz="4000" dirty="0" smtClean="0">
                <a:solidFill>
                  <a:srgbClr val="92D050"/>
                </a:solidFill>
              </a:rPr>
              <a:t>Moderate</a:t>
            </a:r>
            <a:endParaRPr lang="en-US" sz="4000" dirty="0">
              <a:solidFill>
                <a:srgbClr val="92D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60430" y="2438400"/>
            <a:ext cx="147187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C000"/>
                </a:solidFill>
              </a:rPr>
              <a:t>1</a:t>
            </a:r>
            <a:r>
              <a:rPr lang="en-US" sz="2400" baseline="30000" dirty="0" smtClean="0">
                <a:solidFill>
                  <a:srgbClr val="FFC000"/>
                </a:solidFill>
              </a:rPr>
              <a:t>st</a:t>
            </a:r>
            <a:r>
              <a:rPr lang="en-US" sz="2400" dirty="0" smtClean="0">
                <a:solidFill>
                  <a:srgbClr val="FFC000"/>
                </a:solidFill>
              </a:rPr>
              <a:t> Part</a:t>
            </a:r>
          </a:p>
          <a:p>
            <a:pPr algn="ctr"/>
            <a:r>
              <a:rPr lang="en-US" sz="3200" dirty="0" smtClean="0">
                <a:solidFill>
                  <a:srgbClr val="FFC000"/>
                </a:solidFill>
              </a:rPr>
              <a:t>Softest</a:t>
            </a:r>
            <a:endParaRPr lang="en-US" sz="3200" dirty="0">
              <a:solidFill>
                <a:srgbClr val="FFC00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854344" y="350292"/>
            <a:ext cx="7848600" cy="924116"/>
            <a:chOff x="719066" y="2421340"/>
            <a:chExt cx="7848600" cy="924116"/>
          </a:xfrm>
        </p:grpSpPr>
        <p:sp>
          <p:nvSpPr>
            <p:cNvPr id="10" name="TextBox 9"/>
            <p:cNvSpPr txBox="1"/>
            <p:nvPr/>
          </p:nvSpPr>
          <p:spPr>
            <a:xfrm>
              <a:off x="2580796" y="2421340"/>
              <a:ext cx="435247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b="1" dirty="0" smtClean="0">
                  <a:solidFill>
                    <a:srgbClr val="0070C0"/>
                  </a:solidFill>
                </a:rPr>
                <a:t>Section Balance</a:t>
              </a:r>
              <a:endParaRPr lang="en-US" sz="4400" b="1" dirty="0">
                <a:solidFill>
                  <a:srgbClr val="0070C0"/>
                </a:solidFill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719066" y="3328396"/>
              <a:ext cx="7848600" cy="17060"/>
            </a:xfrm>
            <a:prstGeom prst="line">
              <a:avLst/>
            </a:prstGeom>
            <a:ln w="57150"/>
            <a:effectLst>
              <a:innerShdw blurRad="114300">
                <a:prstClr val="black"/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52255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854344" y="350292"/>
            <a:ext cx="7848600" cy="924116"/>
            <a:chOff x="719066" y="2421340"/>
            <a:chExt cx="7848600" cy="924116"/>
          </a:xfrm>
        </p:grpSpPr>
        <p:sp>
          <p:nvSpPr>
            <p:cNvPr id="3" name="TextBox 2"/>
            <p:cNvSpPr txBox="1"/>
            <p:nvPr/>
          </p:nvSpPr>
          <p:spPr>
            <a:xfrm>
              <a:off x="2580796" y="2421340"/>
              <a:ext cx="373038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b="1" dirty="0" smtClean="0">
                  <a:solidFill>
                    <a:srgbClr val="0070C0"/>
                  </a:solidFill>
                </a:rPr>
                <a:t>Triad Balance</a:t>
              </a:r>
              <a:endParaRPr lang="en-US" sz="4400" b="1" dirty="0">
                <a:solidFill>
                  <a:srgbClr val="0070C0"/>
                </a:solidFill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719066" y="3328396"/>
              <a:ext cx="7848600" cy="17060"/>
            </a:xfrm>
            <a:prstGeom prst="line">
              <a:avLst/>
            </a:prstGeom>
            <a:ln w="57150"/>
            <a:effectLst>
              <a:innerShdw blurRad="114300">
                <a:prstClr val="black"/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6378212"/>
              </p:ext>
            </p:extLst>
          </p:nvPr>
        </p:nvGraphicFramePr>
        <p:xfrm>
          <a:off x="856989" y="2124075"/>
          <a:ext cx="7448550" cy="230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rawing" r:id="rId3" imgW="7448400" imgH="2305080" progId="WPDraw30.Drawing">
                  <p:embed/>
                </p:oleObj>
              </mc:Choice>
              <mc:Fallback>
                <p:oleObj name="Drawing" r:id="rId3" imgW="7448400" imgH="2305080" progId="WPDraw30.Drawing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6989" y="2124075"/>
                        <a:ext cx="7448550" cy="2305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/>
          <p:cNvSpPr/>
          <p:nvPr/>
        </p:nvSpPr>
        <p:spPr>
          <a:xfrm>
            <a:off x="3802772" y="3672385"/>
            <a:ext cx="685800" cy="3810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811871" y="3276600"/>
            <a:ext cx="685800" cy="3810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802772" y="2895600"/>
            <a:ext cx="685800" cy="3810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85900" y="3570497"/>
            <a:ext cx="2316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</a:t>
            </a:r>
            <a:r>
              <a:rPr lang="en-US" sz="3200" baseline="30000" dirty="0" smtClean="0"/>
              <a:t>st</a:t>
            </a:r>
            <a:r>
              <a:rPr lang="en-US" sz="3200" dirty="0" smtClean="0"/>
              <a:t> or root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2237814" y="3205490"/>
            <a:ext cx="813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 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2237814" y="2824490"/>
            <a:ext cx="7056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5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5257800" y="3601275"/>
            <a:ext cx="14382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Loudest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5129559" y="3205490"/>
            <a:ext cx="16946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Moderate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5321919" y="2824490"/>
            <a:ext cx="1309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Softest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0490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  <p:bldP spid="1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854344" y="350292"/>
            <a:ext cx="7848600" cy="924116"/>
            <a:chOff x="719066" y="2421340"/>
            <a:chExt cx="7848600" cy="924116"/>
          </a:xfrm>
        </p:grpSpPr>
        <p:sp>
          <p:nvSpPr>
            <p:cNvPr id="4" name="TextBox 3"/>
            <p:cNvSpPr txBox="1"/>
            <p:nvPr/>
          </p:nvSpPr>
          <p:spPr>
            <a:xfrm>
              <a:off x="2092300" y="2421340"/>
              <a:ext cx="4844596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b="1" dirty="0" smtClean="0">
                  <a:solidFill>
                    <a:srgbClr val="0070C0"/>
                  </a:solidFill>
                </a:rPr>
                <a:t>7</a:t>
              </a:r>
              <a:r>
                <a:rPr lang="en-US" sz="4400" b="1" baseline="30000" dirty="0" smtClean="0">
                  <a:solidFill>
                    <a:srgbClr val="0070C0"/>
                  </a:solidFill>
                </a:rPr>
                <a:t>th</a:t>
              </a:r>
              <a:r>
                <a:rPr lang="en-US" sz="4400" b="1" dirty="0" smtClean="0">
                  <a:solidFill>
                    <a:srgbClr val="0070C0"/>
                  </a:solidFill>
                </a:rPr>
                <a:t> Chord Balance</a:t>
              </a:r>
              <a:endParaRPr lang="en-US" sz="4400" b="1" dirty="0">
                <a:solidFill>
                  <a:srgbClr val="0070C0"/>
                </a:solidFill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19066" y="3328396"/>
              <a:ext cx="7848600" cy="17060"/>
            </a:xfrm>
            <a:prstGeom prst="line">
              <a:avLst/>
            </a:prstGeom>
            <a:ln w="57150"/>
            <a:effectLst>
              <a:innerShdw blurRad="114300">
                <a:prstClr val="black"/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3792618"/>
              </p:ext>
            </p:extLst>
          </p:nvPr>
        </p:nvGraphicFramePr>
        <p:xfrm>
          <a:off x="854344" y="2124075"/>
          <a:ext cx="7448550" cy="230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rawing" r:id="rId3" imgW="7448400" imgH="2305080" progId="WPDraw30.Drawing">
                  <p:embed/>
                </p:oleObj>
              </mc:Choice>
              <mc:Fallback>
                <p:oleObj name="Drawing" r:id="rId3" imgW="7448400" imgH="2305080" progId="WPDraw30.Drawing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4344" y="2124075"/>
                        <a:ext cx="7448550" cy="2305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/>
          <p:cNvSpPr/>
          <p:nvPr/>
        </p:nvSpPr>
        <p:spPr>
          <a:xfrm>
            <a:off x="3802772" y="3672385"/>
            <a:ext cx="685800" cy="3810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811871" y="3276600"/>
            <a:ext cx="685800" cy="3810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802772" y="2895600"/>
            <a:ext cx="685800" cy="3810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85900" y="3570497"/>
            <a:ext cx="2316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</a:t>
            </a:r>
            <a:r>
              <a:rPr lang="en-US" sz="3200" baseline="30000" dirty="0" smtClean="0"/>
              <a:t>st</a:t>
            </a:r>
            <a:r>
              <a:rPr lang="en-US" sz="3200" dirty="0" smtClean="0"/>
              <a:t> or root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2237814" y="3205490"/>
            <a:ext cx="813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 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2237814" y="2824490"/>
            <a:ext cx="7056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5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5257800" y="3601275"/>
            <a:ext cx="14382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Loudest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4797978" y="3205490"/>
            <a:ext cx="26805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Second Loudest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5321920" y="2443490"/>
            <a:ext cx="1309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Softest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2227578" y="2405362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7th</a:t>
            </a:r>
            <a:endParaRPr lang="en-US" sz="2800" dirty="0"/>
          </a:p>
        </p:txBody>
      </p:sp>
      <p:sp>
        <p:nvSpPr>
          <p:cNvPr id="17" name="Oval 16"/>
          <p:cNvSpPr/>
          <p:nvPr/>
        </p:nvSpPr>
        <p:spPr>
          <a:xfrm>
            <a:off x="3802772" y="2514600"/>
            <a:ext cx="685800" cy="3810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67679" y="2824490"/>
            <a:ext cx="25523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Second Softest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53504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50</TotalTime>
  <Words>80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Slipstream</vt:lpstr>
      <vt:lpstr>Drawing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Larry Hill</dc:creator>
  <cp:lastModifiedBy>Larry Hill</cp:lastModifiedBy>
  <cp:revision>6</cp:revision>
  <dcterms:created xsi:type="dcterms:W3CDTF">2014-06-06T01:43:50Z</dcterms:created>
  <dcterms:modified xsi:type="dcterms:W3CDTF">2014-06-08T00:35:24Z</dcterms:modified>
</cp:coreProperties>
</file>