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E5D77-DA01-49A9-9B20-F0788F2465BD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36A1D-9D19-467C-84D7-2802EFE08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36A1D-9D19-467C-84D7-2802EFE08B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3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2D91A9C-E42B-46FC-B35E-FBE808C13C32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28E396-35AB-4CA1-AB86-9D7C0142BE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1981200"/>
            <a:ext cx="4456176" cy="905806"/>
          </a:xfrm>
        </p:spPr>
        <p:txBody>
          <a:bodyPr/>
          <a:lstStyle/>
          <a:p>
            <a:r>
              <a:rPr lang="en-US" dirty="0" smtClean="0"/>
              <a:t>Book One Review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65026" y="3505200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4314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1929121" y="-109363"/>
            <a:ext cx="5711412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Signs and symbols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12940" y="762000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11874" y="5264500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Treble clef sign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49573" y="6116282"/>
            <a:ext cx="21130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Bass clef sign</a:t>
            </a:r>
          </a:p>
          <a:p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50428" y="1807187"/>
            <a:ext cx="6518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 line – Separates the staff into measures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11874" y="3656926"/>
            <a:ext cx="42466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Double bar – Final stop sign</a:t>
            </a: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9085" y="3540167"/>
            <a:ext cx="2743200" cy="593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58673" y="449432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1965564" y="4507082"/>
            <a:ext cx="7100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Repeat sign – Repeat between the signs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58673" y="5321123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992224" y="1007768"/>
            <a:ext cx="3915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Staff 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58673" y="6082668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1992224" y="2687878"/>
            <a:ext cx="6999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Ledger lines – Extends the staff up and down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137016" y="285715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0089" y="1944730"/>
            <a:ext cx="2912816" cy="603926"/>
            <a:chOff x="190089" y="1944730"/>
            <a:chExt cx="2912816" cy="603926"/>
          </a:xfrm>
        </p:grpSpPr>
        <p:sp>
          <p:nvSpPr>
            <p:cNvPr id="12" name="TextBox 11"/>
            <p:cNvSpPr txBox="1"/>
            <p:nvPr/>
          </p:nvSpPr>
          <p:spPr>
            <a:xfrm>
              <a:off x="588305" y="1944730"/>
              <a:ext cx="2514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0089" y="1963881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</a:t>
              </a:r>
              <a:endParaRPr lang="en-US" sz="3200" dirty="0"/>
            </a:p>
          </p:txBody>
        </p:sp>
      </p:grpSp>
      <p:pic>
        <p:nvPicPr>
          <p:cNvPr id="5122" name="Picture 2" descr="C:\Users\Larry Hill\Desktop\treble cl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36" y="5011785"/>
            <a:ext cx="938213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Larry Hill\Desktop\bass cl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61" y="6079491"/>
            <a:ext cx="1027689" cy="5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Larry Hill\Desktop\bar lin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61" y="1527384"/>
            <a:ext cx="1021272" cy="102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Larry Hill\Desktop\double bar lin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61" y="3617257"/>
            <a:ext cx="1084384" cy="54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Larry Hill\Desktop\repeat sig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6" y="4180504"/>
            <a:ext cx="1104894" cy="110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Users\Larry Hill\Desktop\staff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68" y="990600"/>
            <a:ext cx="992004" cy="49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Larry Hill\Desktop\ledger lin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6" y="2569478"/>
            <a:ext cx="1031815" cy="763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309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  <p:bldP spid="27" grpId="0"/>
      <p:bldP spid="33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1929121" y="-109363"/>
            <a:ext cx="5711412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Signs and symbols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12940" y="762000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11874" y="5264500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Coda sign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50375" y="5881262"/>
            <a:ext cx="38715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First and second endings</a:t>
            </a:r>
          </a:p>
          <a:p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50428" y="1807187"/>
            <a:ext cx="6918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Slur – Tongue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 note, blow &amp; finger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note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11874" y="3656926"/>
            <a:ext cx="43476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Fermata – Hold note longer </a:t>
            </a: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9085" y="3540167"/>
            <a:ext cx="2743200" cy="593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58673" y="449432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1965564" y="4507082"/>
            <a:ext cx="7100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Accent mark – Heavy, with emphasis, bell-like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58673" y="5321123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992224" y="1007768"/>
            <a:ext cx="6846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Tie – Connects two notes of the same pitch 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58673" y="6082668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1992224" y="2687878"/>
            <a:ext cx="6999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Breath mark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137016" y="285715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</a:t>
            </a:r>
            <a:endParaRPr lang="en-US" sz="32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0089" y="1944730"/>
            <a:ext cx="2912816" cy="603926"/>
            <a:chOff x="190089" y="1944730"/>
            <a:chExt cx="2912816" cy="603926"/>
          </a:xfrm>
        </p:grpSpPr>
        <p:sp>
          <p:nvSpPr>
            <p:cNvPr id="12" name="TextBox 11"/>
            <p:cNvSpPr txBox="1"/>
            <p:nvPr/>
          </p:nvSpPr>
          <p:spPr>
            <a:xfrm>
              <a:off x="588305" y="1944730"/>
              <a:ext cx="2514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0089" y="1963881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</a:t>
              </a:r>
              <a:endParaRPr lang="en-US" sz="3200" dirty="0"/>
            </a:p>
          </p:txBody>
        </p:sp>
      </p:grpSp>
      <p:pic>
        <p:nvPicPr>
          <p:cNvPr id="6146" name="Picture 2" descr="C:\Users\Larry Hill\Desktop\t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66" y="729972"/>
            <a:ext cx="1017256" cy="101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arry Hill\Desktop\slu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36" y="1501481"/>
            <a:ext cx="1020805" cy="102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Larry Hill\Desktop\breath ma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36" y="2575849"/>
            <a:ext cx="1063133" cy="68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Larry Hill\Desktop\fermat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36" y="3312741"/>
            <a:ext cx="1048663" cy="104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Larry Hill\Desktop\accen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6" y="4180835"/>
            <a:ext cx="1017448" cy="101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Larry Hill\Desktop\coda sig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93" y="5070278"/>
            <a:ext cx="751818" cy="75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C:\Users\Larry Hill\Desktop\1st and 2nd ending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93" y="5702010"/>
            <a:ext cx="827087" cy="82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0042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  <p:bldP spid="27" grpId="0"/>
      <p:bldP spid="33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7000" y="985602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 control of volume – How loud or soft to play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189" y="1447267"/>
            <a:ext cx="8153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Fortissimo ( </a:t>
            </a:r>
            <a:r>
              <a:rPr lang="en-US" sz="6000" i="1" dirty="0" err="1" smtClean="0"/>
              <a:t>ff</a:t>
            </a:r>
            <a:r>
              <a:rPr lang="en-US" sz="6000" i="1" dirty="0" smtClean="0"/>
              <a:t> </a:t>
            </a:r>
            <a:r>
              <a:rPr lang="en-US" sz="6000" dirty="0" smtClean="0"/>
              <a:t>) very loud </a:t>
            </a:r>
            <a:endParaRPr lang="en-US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1699821" y="2431405"/>
            <a:ext cx="4181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Forte ( </a:t>
            </a:r>
            <a:r>
              <a:rPr lang="en-US" sz="5400" i="1" dirty="0" smtClean="0"/>
              <a:t>f </a:t>
            </a:r>
            <a:r>
              <a:rPr lang="en-US" sz="5400" dirty="0" smtClean="0"/>
              <a:t>) loud</a:t>
            </a:r>
            <a:endParaRPr lang="en-US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8829" y="3332140"/>
            <a:ext cx="6778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Mezzo forte ( </a:t>
            </a:r>
            <a:r>
              <a:rPr lang="en-US" sz="4000" i="1" dirty="0" smtClean="0"/>
              <a:t>mf </a:t>
            </a:r>
            <a:r>
              <a:rPr lang="en-US" sz="4000" dirty="0" smtClean="0"/>
              <a:t>) medium loud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817972" y="4165925"/>
            <a:ext cx="624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Mezzo piano ( </a:t>
            </a:r>
            <a:r>
              <a:rPr lang="en-US" sz="3600" i="1" dirty="0" err="1" smtClean="0"/>
              <a:t>mp</a:t>
            </a:r>
            <a:r>
              <a:rPr lang="en-US" sz="3600" i="1" dirty="0" smtClean="0"/>
              <a:t> </a:t>
            </a:r>
            <a:r>
              <a:rPr lang="en-US" sz="3600" dirty="0" smtClean="0"/>
              <a:t>) medium soft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2493660" y="5015943"/>
            <a:ext cx="2593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Piano ( </a:t>
            </a:r>
            <a:r>
              <a:rPr lang="en-US" sz="3200" i="1" dirty="0" smtClean="0"/>
              <a:t>p </a:t>
            </a:r>
            <a:r>
              <a:rPr lang="en-US" sz="3200" dirty="0" smtClean="0"/>
              <a:t>) soft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2101694" y="5842325"/>
            <a:ext cx="3377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Pianissimo ( </a:t>
            </a:r>
            <a:r>
              <a:rPr lang="en-US" sz="2400" i="1" dirty="0" smtClean="0"/>
              <a:t>pp </a:t>
            </a:r>
            <a:r>
              <a:rPr lang="en-US" sz="2400" dirty="0" smtClean="0"/>
              <a:t>) very soft</a:t>
            </a:r>
            <a:endParaRPr lang="en-US" sz="2400" dirty="0"/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2819400" y="0"/>
            <a:ext cx="3311523" cy="905806"/>
          </a:xfrm>
        </p:spPr>
        <p:txBody>
          <a:bodyPr/>
          <a:lstStyle/>
          <a:p>
            <a:r>
              <a:rPr lang="en-US" dirty="0" smtClean="0"/>
              <a:t>Dynamics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14400" y="962929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3303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90600" y="1044171"/>
            <a:ext cx="7507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Words and symbols that tell you where to play next or when to stop.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2286000" y="25758"/>
            <a:ext cx="4203695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“Road Signs”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20968" y="2070794"/>
            <a:ext cx="8077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Da Capo (D.C.) – </a:t>
            </a:r>
            <a:r>
              <a:rPr lang="en-US" sz="3200" dirty="0" smtClean="0"/>
              <a:t>repeat from the beginning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Dal Segno (D.S.)</a:t>
            </a:r>
            <a:r>
              <a:rPr lang="en-US" sz="3200" dirty="0" smtClean="0"/>
              <a:t> – repeat from the 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Fine – </a:t>
            </a:r>
            <a:r>
              <a:rPr lang="en-US" sz="3200" dirty="0" smtClean="0"/>
              <a:t>finish or end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420968" y="5893307"/>
            <a:ext cx="7620000" cy="635000"/>
            <a:chOff x="420968" y="5893307"/>
            <a:chExt cx="7620000" cy="635000"/>
          </a:xfrm>
        </p:grpSpPr>
        <p:sp>
          <p:nvSpPr>
            <p:cNvPr id="3" name="TextBox 2"/>
            <p:cNvSpPr txBox="1"/>
            <p:nvPr/>
          </p:nvSpPr>
          <p:spPr>
            <a:xfrm>
              <a:off x="420968" y="5901332"/>
              <a:ext cx="762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- Segno (the sign)</a:t>
              </a:r>
              <a:endParaRPr lang="en-US" sz="3200" dirty="0"/>
            </a:p>
          </p:txBody>
        </p:sp>
        <p:pic>
          <p:nvPicPr>
            <p:cNvPr id="1028" name="Picture 4" descr="C:\Users\Larry Hill\Desktop\50px-Music-segn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093" y="5893307"/>
              <a:ext cx="635000" cy="63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725483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2209800" y="58616"/>
            <a:ext cx="4800600" cy="9058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Lines and spaces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39589" y="1143000"/>
            <a:ext cx="6638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FACE</a:t>
            </a:r>
            <a:r>
              <a:rPr lang="en-US" sz="3200" dirty="0"/>
              <a:t> – Spaces </a:t>
            </a:r>
            <a:r>
              <a:rPr lang="en-US" sz="3200" dirty="0" smtClean="0"/>
              <a:t>of </a:t>
            </a:r>
            <a:r>
              <a:rPr lang="en-US" sz="3200" dirty="0"/>
              <a:t>the treble clef</a:t>
            </a:r>
          </a:p>
        </p:txBody>
      </p:sp>
      <p:sp>
        <p:nvSpPr>
          <p:cNvPr id="2" name="Rectangle 1"/>
          <p:cNvSpPr/>
          <p:nvPr/>
        </p:nvSpPr>
        <p:spPr>
          <a:xfrm>
            <a:off x="687918" y="5505671"/>
            <a:ext cx="75449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GBDFA</a:t>
            </a:r>
            <a:r>
              <a:rPr lang="en-US" sz="3200" b="1" dirty="0" smtClean="0"/>
              <a:t> </a:t>
            </a:r>
            <a:r>
              <a:rPr lang="en-US" sz="3200" dirty="0" smtClean="0"/>
              <a:t>– Lines of the bass clef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8468" y="2599342"/>
            <a:ext cx="6373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EGBDF</a:t>
            </a:r>
            <a:r>
              <a:rPr lang="en-US" sz="3200" dirty="0" smtClean="0"/>
              <a:t> – Lines of the treble clef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605156" y="3184117"/>
            <a:ext cx="5819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3200" b="1" dirty="0">
                <a:solidFill>
                  <a:srgbClr val="FF0000"/>
                </a:solidFill>
              </a:rPr>
              <a:t>E</a:t>
            </a:r>
            <a:r>
              <a:rPr lang="en-US" sz="3200" dirty="0"/>
              <a:t>very </a:t>
            </a:r>
            <a:r>
              <a:rPr lang="en-US" sz="3200" b="1" dirty="0">
                <a:solidFill>
                  <a:srgbClr val="FF0000"/>
                </a:solidFill>
              </a:rPr>
              <a:t>G</a:t>
            </a:r>
            <a:r>
              <a:rPr lang="en-US" sz="3200" dirty="0"/>
              <a:t>ood 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oy </a:t>
            </a:r>
            <a:r>
              <a:rPr lang="en-US" sz="3200" b="1" dirty="0">
                <a:solidFill>
                  <a:srgbClr val="FF0000"/>
                </a:solidFill>
              </a:rPr>
              <a:t>D</a:t>
            </a:r>
            <a:r>
              <a:rPr lang="en-US" sz="3200" dirty="0"/>
              <a:t>oes </a:t>
            </a:r>
            <a:r>
              <a:rPr lang="en-US" sz="3200" b="1" dirty="0">
                <a:solidFill>
                  <a:srgbClr val="FF0000"/>
                </a:solidFill>
              </a:rPr>
              <a:t>F</a:t>
            </a:r>
            <a:r>
              <a:rPr lang="en-US" sz="3200" dirty="0"/>
              <a:t>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3783" y="4114756"/>
            <a:ext cx="655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ACEG</a:t>
            </a:r>
            <a:r>
              <a:rPr lang="en-US" sz="3200" dirty="0"/>
              <a:t> – Spaces </a:t>
            </a:r>
            <a:r>
              <a:rPr lang="en-US" sz="3200" dirty="0" smtClean="0"/>
              <a:t>of </a:t>
            </a:r>
            <a:r>
              <a:rPr lang="en-US" sz="3200" dirty="0"/>
              <a:t>the bass clef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85838" y="4717802"/>
            <a:ext cx="655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dirty="0">
                <a:solidFill>
                  <a:srgbClr val="00B050"/>
                </a:solidFill>
              </a:rPr>
              <a:t>A</a:t>
            </a:r>
            <a:r>
              <a:rPr lang="en-US" sz="3200" dirty="0"/>
              <a:t>ll </a:t>
            </a:r>
            <a:r>
              <a:rPr lang="en-US" sz="3200" b="1" dirty="0">
                <a:solidFill>
                  <a:srgbClr val="00B050"/>
                </a:solidFill>
              </a:rPr>
              <a:t>C</a:t>
            </a:r>
            <a:r>
              <a:rPr lang="en-US" sz="3200" dirty="0"/>
              <a:t>ows </a:t>
            </a:r>
            <a:r>
              <a:rPr lang="en-US" sz="3200" b="1" dirty="0">
                <a:solidFill>
                  <a:srgbClr val="00B050"/>
                </a:solidFill>
              </a:rPr>
              <a:t>E</a:t>
            </a:r>
            <a:r>
              <a:rPr lang="en-US" sz="3200" dirty="0"/>
              <a:t>at </a:t>
            </a:r>
            <a:r>
              <a:rPr lang="en-US" sz="3200" b="1" dirty="0">
                <a:solidFill>
                  <a:srgbClr val="00B050"/>
                </a:solidFill>
              </a:rPr>
              <a:t>G</a:t>
            </a:r>
            <a:r>
              <a:rPr lang="en-US" sz="3200" dirty="0"/>
              <a:t>rass</a:t>
            </a:r>
          </a:p>
        </p:txBody>
      </p:sp>
      <p:sp>
        <p:nvSpPr>
          <p:cNvPr id="6" name="Rectangle 5"/>
          <p:cNvSpPr/>
          <p:nvPr/>
        </p:nvSpPr>
        <p:spPr>
          <a:xfrm>
            <a:off x="1585838" y="6072203"/>
            <a:ext cx="5945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G</a:t>
            </a:r>
            <a:r>
              <a:rPr lang="en-US" sz="3200" dirty="0" smtClean="0"/>
              <a:t>ood </a:t>
            </a:r>
            <a:r>
              <a:rPr lang="en-US" sz="3200" b="1" dirty="0" smtClean="0">
                <a:solidFill>
                  <a:srgbClr val="7030A0"/>
                </a:solidFill>
              </a:rPr>
              <a:t>B</a:t>
            </a:r>
            <a:r>
              <a:rPr lang="en-US" sz="3200" dirty="0" smtClean="0"/>
              <a:t>oys </a:t>
            </a:r>
            <a:r>
              <a:rPr lang="en-US" sz="3200" b="1" dirty="0" smtClean="0">
                <a:solidFill>
                  <a:srgbClr val="7030A0"/>
                </a:solidFill>
              </a:rPr>
              <a:t>D</a:t>
            </a:r>
            <a:r>
              <a:rPr lang="en-US" sz="3200" dirty="0" smtClean="0"/>
              <a:t>o </a:t>
            </a:r>
            <a:r>
              <a:rPr lang="en-US" sz="3200" b="1" dirty="0" smtClean="0">
                <a:solidFill>
                  <a:srgbClr val="7030A0"/>
                </a:solidFill>
              </a:rPr>
              <a:t>F</a:t>
            </a:r>
            <a:r>
              <a:rPr lang="en-US" sz="3200" dirty="0" smtClean="0"/>
              <a:t>ine </a:t>
            </a:r>
            <a:r>
              <a:rPr lang="en-US" sz="3200" b="1" dirty="0" smtClean="0">
                <a:solidFill>
                  <a:srgbClr val="7030A0"/>
                </a:solidFill>
              </a:rPr>
              <a:t>A</a:t>
            </a:r>
            <a:r>
              <a:rPr lang="en-US" sz="3200" dirty="0" smtClean="0"/>
              <a:t>lways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1727775"/>
            <a:ext cx="4145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Spell the word </a:t>
            </a:r>
            <a:r>
              <a:rPr lang="en-US" sz="3200" b="1" dirty="0" smtClean="0">
                <a:solidFill>
                  <a:srgbClr val="00B0F0"/>
                </a:solidFill>
              </a:rPr>
              <a:t>FACE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8946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  <p:bldP spid="8" grpId="0"/>
      <p:bldP spid="4" grpId="0"/>
      <p:bldP spid="11" grpId="0"/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2209800" y="58616"/>
            <a:ext cx="4800600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Tempo words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46227" y="965594"/>
            <a:ext cx="80772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Presto </a:t>
            </a:r>
            <a:r>
              <a:rPr lang="en-US" sz="3200" dirty="0" smtClean="0"/>
              <a:t>– very fast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Allegro </a:t>
            </a:r>
            <a:r>
              <a:rPr lang="en-US" sz="3200" dirty="0" smtClean="0"/>
              <a:t>– fast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Moderato </a:t>
            </a:r>
            <a:r>
              <a:rPr lang="en-US" sz="3200" dirty="0" smtClean="0"/>
              <a:t> – moderately fast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Andante –moderate walking tempo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Largo – </a:t>
            </a:r>
            <a:r>
              <a:rPr lang="en-US" sz="3200" dirty="0" smtClean="0"/>
              <a:t>slow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Ritardando</a:t>
            </a:r>
            <a:r>
              <a:rPr lang="en-US" sz="3200" i="1" dirty="0" smtClean="0"/>
              <a:t> (rit.) – </a:t>
            </a:r>
            <a:r>
              <a:rPr lang="en-US" sz="3200" dirty="0" smtClean="0"/>
              <a:t>gradually slower</a:t>
            </a:r>
            <a:endParaRPr lang="en-US" sz="32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 smtClean="0"/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7965601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2209800" y="58616"/>
            <a:ext cx="4800600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915962" y="1627095"/>
            <a:ext cx="6641474" cy="892679"/>
            <a:chOff x="915962" y="1285405"/>
            <a:chExt cx="6641474" cy="892679"/>
          </a:xfrm>
        </p:grpSpPr>
        <p:sp>
          <p:nvSpPr>
            <p:cNvPr id="10" name="TextBox 9"/>
            <p:cNvSpPr txBox="1"/>
            <p:nvPr/>
          </p:nvSpPr>
          <p:spPr>
            <a:xfrm>
              <a:off x="915962" y="1439358"/>
              <a:ext cx="66414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</a:t>
              </a:r>
              <a:endParaRPr lang="en-US" sz="3200" dirty="0"/>
            </a:p>
          </p:txBody>
        </p:sp>
        <p:pic>
          <p:nvPicPr>
            <p:cNvPr id="2058" name="Picture 10" descr="C:\Users\Larry Hill\Desktop\100px-Music-wholenot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1745" y="1285405"/>
              <a:ext cx="795486" cy="8926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838200" y="2519774"/>
            <a:ext cx="1556836" cy="834231"/>
            <a:chOff x="990600" y="2389871"/>
            <a:chExt cx="1556836" cy="834231"/>
          </a:xfrm>
        </p:grpSpPr>
        <p:sp>
          <p:nvSpPr>
            <p:cNvPr id="12" name="TextBox 11"/>
            <p:cNvSpPr txBox="1"/>
            <p:nvPr/>
          </p:nvSpPr>
          <p:spPr>
            <a:xfrm>
              <a:off x="990600" y="2514600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2059" name="Picture 11" descr="C:\Users\Larry Hill\Desktop\ts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2389871"/>
              <a:ext cx="834231" cy="834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805749" y="3508410"/>
            <a:ext cx="1556836" cy="796925"/>
            <a:chOff x="685800" y="4125831"/>
            <a:chExt cx="1556836" cy="796925"/>
          </a:xfrm>
        </p:grpSpPr>
        <p:grpSp>
          <p:nvGrpSpPr>
            <p:cNvPr id="17" name="Group 16"/>
            <p:cNvGrpSpPr/>
            <p:nvPr/>
          </p:nvGrpSpPr>
          <p:grpSpPr>
            <a:xfrm>
              <a:off x="1022746" y="4125831"/>
              <a:ext cx="822325" cy="796925"/>
              <a:chOff x="549275" y="3013075"/>
              <a:chExt cx="2540000" cy="2540000"/>
            </a:xfrm>
          </p:grpSpPr>
          <p:pic>
            <p:nvPicPr>
              <p:cNvPr id="2060" name="Picture 12" descr="C:\Users\Larry Hill\Desktop\ts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275" y="3013075"/>
                <a:ext cx="2540000" cy="254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Oval 15"/>
              <p:cNvSpPr/>
              <p:nvPr/>
            </p:nvSpPr>
            <p:spPr>
              <a:xfrm>
                <a:off x="2129631" y="4724400"/>
                <a:ext cx="80169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85800" y="4231907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05314" y="4384443"/>
            <a:ext cx="1556836" cy="815873"/>
            <a:chOff x="990600" y="4837450"/>
            <a:chExt cx="1556836" cy="815873"/>
          </a:xfrm>
        </p:grpSpPr>
        <p:sp>
          <p:nvSpPr>
            <p:cNvPr id="21" name="TextBox 20"/>
            <p:cNvSpPr txBox="1"/>
            <p:nvPr/>
          </p:nvSpPr>
          <p:spPr>
            <a:xfrm>
              <a:off x="990600" y="4953000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2061" name="Picture 13" descr="C:\Users\Larry Hill\Desktop\ts (1)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0131" y="4837450"/>
              <a:ext cx="815873" cy="8158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788103" y="5410200"/>
            <a:ext cx="1556836" cy="836612"/>
            <a:chOff x="2819400" y="4674681"/>
            <a:chExt cx="1556836" cy="836612"/>
          </a:xfrm>
        </p:grpSpPr>
        <p:pic>
          <p:nvPicPr>
            <p:cNvPr id="2062" name="Picture 14" descr="C:\Users\Larry Hill\Desktop\ts (2)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4674681"/>
              <a:ext cx="836612" cy="836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2819400" y="4800600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014128" y="1781048"/>
            <a:ext cx="49135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Whole note (four beats)</a:t>
            </a:r>
          </a:p>
          <a:p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038445" y="2644503"/>
            <a:ext cx="4402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Half note (two beats)</a:t>
            </a:r>
          </a:p>
          <a:p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2035784" y="3614486"/>
            <a:ext cx="6340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Dotted half note (three beats)</a:t>
            </a:r>
          </a:p>
          <a:p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2038445" y="4499993"/>
            <a:ext cx="50481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Quarter note (one beat)</a:t>
            </a:r>
          </a:p>
          <a:p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2035784" y="5582285"/>
            <a:ext cx="42803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Eighth note (½ beat)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2408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1832388" y="57814"/>
            <a:ext cx="4800600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rests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851034" y="1393698"/>
            <a:ext cx="6641474" cy="774700"/>
            <a:chOff x="915962" y="1686085"/>
            <a:chExt cx="6641474" cy="774700"/>
          </a:xfrm>
        </p:grpSpPr>
        <p:sp>
          <p:nvSpPr>
            <p:cNvPr id="10" name="TextBox 9"/>
            <p:cNvSpPr txBox="1"/>
            <p:nvPr/>
          </p:nvSpPr>
          <p:spPr>
            <a:xfrm>
              <a:off x="915962" y="1781048"/>
              <a:ext cx="66414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</a:t>
              </a:r>
              <a:endParaRPr lang="en-US" sz="3200" dirty="0"/>
            </a:p>
          </p:txBody>
        </p:sp>
        <p:pic>
          <p:nvPicPr>
            <p:cNvPr id="3074" name="Picture 2" descr="C:\Users\Larry Hill\Desktop\whole res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043" y="1686085"/>
              <a:ext cx="774700" cy="774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838200" y="2217464"/>
            <a:ext cx="1556836" cy="854075"/>
            <a:chOff x="838200" y="2217464"/>
            <a:chExt cx="1556836" cy="854075"/>
          </a:xfrm>
        </p:grpSpPr>
        <p:sp>
          <p:nvSpPr>
            <p:cNvPr id="12" name="TextBox 11"/>
            <p:cNvSpPr txBox="1"/>
            <p:nvPr/>
          </p:nvSpPr>
          <p:spPr>
            <a:xfrm>
              <a:off x="838200" y="2352115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3075" name="Picture 3" descr="C:\Users\Larry Hill\Desktop\half rest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7032" y="2217464"/>
              <a:ext cx="854075" cy="854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845419" y="3249492"/>
            <a:ext cx="1556836" cy="836101"/>
            <a:chOff x="794084" y="3249492"/>
            <a:chExt cx="1556836" cy="836101"/>
          </a:xfrm>
        </p:grpSpPr>
        <p:sp>
          <p:nvSpPr>
            <p:cNvPr id="21" name="TextBox 20"/>
            <p:cNvSpPr txBox="1"/>
            <p:nvPr/>
          </p:nvSpPr>
          <p:spPr>
            <a:xfrm>
              <a:off x="794084" y="3375156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3076" name="Picture 4" descr="C:\Users\Larry Hill\Desktop\quarter test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7063" y="3249492"/>
              <a:ext cx="836101" cy="836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851034" y="4216365"/>
            <a:ext cx="1556836" cy="866877"/>
            <a:chOff x="990600" y="4507148"/>
            <a:chExt cx="1556836" cy="866877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648200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3077" name="Picture 5" descr="C:\Users\Larry Hill\Desktop\8th rest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4507148"/>
              <a:ext cx="866877" cy="8668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861954" y="5270718"/>
            <a:ext cx="1556836" cy="659580"/>
            <a:chOff x="1089127" y="5716395"/>
            <a:chExt cx="1556836" cy="659580"/>
          </a:xfrm>
        </p:grpSpPr>
        <p:sp>
          <p:nvSpPr>
            <p:cNvPr id="7" name="TextBox 6"/>
            <p:cNvSpPr txBox="1"/>
            <p:nvPr/>
          </p:nvSpPr>
          <p:spPr>
            <a:xfrm>
              <a:off x="1089127" y="5791200"/>
              <a:ext cx="1556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3079" name="Picture 7" descr="C:\Users\Larry Hill\Desktop\multiple-mearsure rest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716395"/>
              <a:ext cx="866775" cy="646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2249905" y="1488661"/>
            <a:ext cx="46762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Whole rest (four beats)</a:t>
            </a:r>
          </a:p>
          <a:p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351776" y="2332373"/>
            <a:ext cx="41649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Half rest (two beats)</a:t>
            </a:r>
          </a:p>
          <a:p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249905" y="3375156"/>
            <a:ext cx="48109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Quarter rest (one beat)</a:t>
            </a:r>
          </a:p>
          <a:p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246697" y="4379139"/>
            <a:ext cx="40430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Eighth rest (½ beat)</a:t>
            </a:r>
          </a:p>
          <a:p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2334076" y="5378940"/>
            <a:ext cx="43877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Multiple-measure rest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39376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1832388" y="57814"/>
            <a:ext cx="4800600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Words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1488661"/>
            <a:ext cx="6641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Chromatic       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1" y="2360525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 Measure   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1" y="3380112"/>
            <a:ext cx="3616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Divisi</a:t>
            </a:r>
            <a:r>
              <a:rPr lang="en-US" sz="3200" dirty="0" smtClean="0"/>
              <a:t> (div.)       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357417"/>
            <a:ext cx="3432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Arpeggio       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1484222"/>
            <a:ext cx="50930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Proceeding by half steps</a:t>
            </a:r>
          </a:p>
          <a:p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479425" y="2286279"/>
            <a:ext cx="56076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Distance between bar lines</a:t>
            </a:r>
          </a:p>
          <a:p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479425" y="3377832"/>
            <a:ext cx="25250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Divide parts</a:t>
            </a:r>
          </a:p>
          <a:p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505200" y="4357417"/>
            <a:ext cx="28392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Broken chord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67573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21" grpId="0"/>
      <p:bldP spid="5" grpId="0"/>
      <p:bldP spid="9" grpId="0"/>
      <p:bldP spid="11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1886244" y="58616"/>
            <a:ext cx="5711412" cy="905806"/>
          </a:xfrm>
        </p:spPr>
        <p:txBody>
          <a:bodyPr>
            <a:normAutofit/>
          </a:bodyPr>
          <a:lstStyle/>
          <a:p>
            <a:r>
              <a:rPr lang="en-US" dirty="0" smtClean="0"/>
              <a:t>Signs and symbols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89127" y="964422"/>
            <a:ext cx="7391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68658" y="1158982"/>
            <a:ext cx="4023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Flat – Lowers note ½ step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92224" y="1963881"/>
            <a:ext cx="41024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Sharp – Raises note ½ step</a:t>
            </a:r>
          </a:p>
          <a:p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92224" y="2783712"/>
            <a:ext cx="6143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Natural – Cancels previous accidentals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992224" y="3644389"/>
            <a:ext cx="57775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Double flat – Lowers note two ½ steps</a:t>
            </a:r>
          </a:p>
          <a:p>
            <a:endParaRPr lang="en-US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158673" y="834944"/>
            <a:ext cx="2946025" cy="1028788"/>
            <a:chOff x="595646" y="838200"/>
            <a:chExt cx="2946025" cy="1028788"/>
          </a:xfrm>
        </p:grpSpPr>
        <p:sp>
          <p:nvSpPr>
            <p:cNvPr id="10" name="TextBox 9"/>
            <p:cNvSpPr txBox="1"/>
            <p:nvPr/>
          </p:nvSpPr>
          <p:spPr>
            <a:xfrm>
              <a:off x="595646" y="1060206"/>
              <a:ext cx="29460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</a:t>
              </a:r>
              <a:endParaRPr lang="en-US" sz="3200" dirty="0"/>
            </a:p>
          </p:txBody>
        </p:sp>
        <p:pic>
          <p:nvPicPr>
            <p:cNvPr id="4098" name="Picture 2" descr="C:\Users\Larry Hill\Desktop\fla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3730" y="838200"/>
              <a:ext cx="1028788" cy="1028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109085" y="3320652"/>
            <a:ext cx="2743200" cy="1043420"/>
            <a:chOff x="595646" y="3320496"/>
            <a:chExt cx="2743200" cy="1027539"/>
          </a:xfrm>
        </p:grpSpPr>
        <p:sp>
          <p:nvSpPr>
            <p:cNvPr id="5" name="TextBox 4"/>
            <p:cNvSpPr txBox="1"/>
            <p:nvPr/>
          </p:nvSpPr>
          <p:spPr>
            <a:xfrm>
              <a:off x="595646" y="3536669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4101" name="Picture 5" descr="C:\Users\Larry Hill\Desktop\double flat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4850" y="3320496"/>
              <a:ext cx="1027539" cy="1027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158673" y="4266056"/>
            <a:ext cx="2743200" cy="1041313"/>
            <a:chOff x="595646" y="4513044"/>
            <a:chExt cx="2743200" cy="1041313"/>
          </a:xfrm>
        </p:grpSpPr>
        <p:sp>
          <p:nvSpPr>
            <p:cNvPr id="20" name="TextBox 19"/>
            <p:cNvSpPr txBox="1"/>
            <p:nvPr/>
          </p:nvSpPr>
          <p:spPr>
            <a:xfrm>
              <a:off x="595646" y="4741314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4102" name="Picture 6" descr="C:\Users\Larry Hill\Desktop\double sharp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205" y="4513044"/>
              <a:ext cx="1041313" cy="1041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TextBox 26"/>
          <p:cNvSpPr txBox="1"/>
          <p:nvPr/>
        </p:nvSpPr>
        <p:spPr>
          <a:xfrm>
            <a:off x="1967246" y="4478284"/>
            <a:ext cx="7100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Double sharp – Raises  note two ½ steps        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158673" y="5321123"/>
            <a:ext cx="2743200" cy="584775"/>
            <a:chOff x="1370501" y="5576170"/>
            <a:chExt cx="2743200" cy="584775"/>
          </a:xfrm>
        </p:grpSpPr>
        <p:sp>
          <p:nvSpPr>
            <p:cNvPr id="30" name="TextBox 29"/>
            <p:cNvSpPr txBox="1"/>
            <p:nvPr/>
          </p:nvSpPr>
          <p:spPr>
            <a:xfrm>
              <a:off x="1370501" y="5576170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4103" name="Picture 7" descr="C:\Users\Larry Hill\Desktop\the sig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6159" y="5660431"/>
              <a:ext cx="361818" cy="36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TextBox 32"/>
          <p:cNvSpPr txBox="1"/>
          <p:nvPr/>
        </p:nvSpPr>
        <p:spPr>
          <a:xfrm>
            <a:off x="1992224" y="5355461"/>
            <a:ext cx="3915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Segno – The sign        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8673" y="5854513"/>
            <a:ext cx="2743200" cy="1079687"/>
            <a:chOff x="780918" y="5819628"/>
            <a:chExt cx="2743200" cy="1079687"/>
          </a:xfrm>
        </p:grpSpPr>
        <p:sp>
          <p:nvSpPr>
            <p:cNvPr id="37" name="TextBox 36"/>
            <p:cNvSpPr txBox="1"/>
            <p:nvPr/>
          </p:nvSpPr>
          <p:spPr>
            <a:xfrm>
              <a:off x="780918" y="6047783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 </a:t>
              </a:r>
              <a:endParaRPr lang="en-US" sz="3200" dirty="0"/>
            </a:p>
          </p:txBody>
        </p:sp>
        <p:pic>
          <p:nvPicPr>
            <p:cNvPr id="4104" name="Picture 8" descr="C:\Users\Larry Hill\Desktop\cut time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477" y="5819628"/>
              <a:ext cx="1079687" cy="1079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TextBox 41"/>
          <p:cNvSpPr txBox="1"/>
          <p:nvPr/>
        </p:nvSpPr>
        <p:spPr>
          <a:xfrm>
            <a:off x="2068658" y="6088491"/>
            <a:ext cx="4705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Alla</a:t>
            </a:r>
            <a:r>
              <a:rPr lang="en-US" sz="2400" dirty="0" smtClean="0"/>
              <a:t> </a:t>
            </a:r>
            <a:r>
              <a:rPr lang="en-US" sz="2400" dirty="0" err="1" smtClean="0"/>
              <a:t>breve</a:t>
            </a:r>
            <a:r>
              <a:rPr lang="en-US" sz="2400" dirty="0" smtClean="0"/>
              <a:t> – Cut time        </a:t>
            </a:r>
            <a:endParaRPr lang="en-US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8673" y="2541437"/>
            <a:ext cx="2743200" cy="1019587"/>
            <a:chOff x="158673" y="2541437"/>
            <a:chExt cx="2743200" cy="1019587"/>
          </a:xfrm>
        </p:grpSpPr>
        <p:pic>
          <p:nvPicPr>
            <p:cNvPr id="4100" name="Picture 4" descr="C:\Users\Larry Hill\Desktop\natural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356" y="2541437"/>
              <a:ext cx="1019587" cy="1019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158673" y="2722158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 </a:t>
              </a:r>
              <a:endParaRPr lang="en-US" sz="3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0089" y="1771979"/>
            <a:ext cx="2912816" cy="930275"/>
            <a:chOff x="190089" y="1771979"/>
            <a:chExt cx="2912816" cy="930275"/>
          </a:xfrm>
        </p:grpSpPr>
        <p:grpSp>
          <p:nvGrpSpPr>
            <p:cNvPr id="3" name="Group 2"/>
            <p:cNvGrpSpPr/>
            <p:nvPr/>
          </p:nvGrpSpPr>
          <p:grpSpPr>
            <a:xfrm>
              <a:off x="588305" y="1771979"/>
              <a:ext cx="2514600" cy="930275"/>
              <a:chOff x="533401" y="2187774"/>
              <a:chExt cx="2514600" cy="93027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533401" y="2360525"/>
                <a:ext cx="2514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dirty="0"/>
              </a:p>
            </p:txBody>
          </p:sp>
          <p:pic>
            <p:nvPicPr>
              <p:cNvPr id="4099" name="Picture 3" descr="C:\Users\Larry Hill\Desktop\sharp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5199" y="2187774"/>
                <a:ext cx="930275" cy="930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" name="TextBox 48"/>
            <p:cNvSpPr txBox="1"/>
            <p:nvPr/>
          </p:nvSpPr>
          <p:spPr>
            <a:xfrm>
              <a:off x="190089" y="1963881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        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069317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  <p:bldP spid="27" grpId="0"/>
      <p:bldP spid="33" grpId="0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704</TotalTime>
  <Words>417</Words>
  <Application>Microsoft Office PowerPoint</Application>
  <PresentationFormat>On-screen Show (4:3)</PresentationFormat>
  <Paragraphs>116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Book One Review</vt:lpstr>
      <vt:lpstr>Dynamics</vt:lpstr>
      <vt:lpstr>“Road Signs”</vt:lpstr>
      <vt:lpstr>Lines and spaces</vt:lpstr>
      <vt:lpstr>Tempo words</vt:lpstr>
      <vt:lpstr>Notes</vt:lpstr>
      <vt:lpstr>rests</vt:lpstr>
      <vt:lpstr>Words</vt:lpstr>
      <vt:lpstr>Signs and symbols</vt:lpstr>
      <vt:lpstr>Signs and symbols</vt:lpstr>
      <vt:lpstr>Signs and symbols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One Review</dc:title>
  <dc:creator>Larry Hill</dc:creator>
  <cp:lastModifiedBy>Larry Hill</cp:lastModifiedBy>
  <cp:revision>30</cp:revision>
  <dcterms:created xsi:type="dcterms:W3CDTF">2014-06-09T16:10:41Z</dcterms:created>
  <dcterms:modified xsi:type="dcterms:W3CDTF">2014-06-17T23:23:14Z</dcterms:modified>
</cp:coreProperties>
</file>