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CDAC-BEEC-43F6-A9DE-E70BAC4D1D61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8E43-239F-40D8-9898-E218B46CF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12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CDAC-BEEC-43F6-A9DE-E70BAC4D1D61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8E43-239F-40D8-9898-E218B46CF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76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CDAC-BEEC-43F6-A9DE-E70BAC4D1D61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8E43-239F-40D8-9898-E218B46CF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1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CDAC-BEEC-43F6-A9DE-E70BAC4D1D61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8E43-239F-40D8-9898-E218B46CF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13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CDAC-BEEC-43F6-A9DE-E70BAC4D1D61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8E43-239F-40D8-9898-E218B46CF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1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CDAC-BEEC-43F6-A9DE-E70BAC4D1D61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8E43-239F-40D8-9898-E218B46CF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65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CDAC-BEEC-43F6-A9DE-E70BAC4D1D61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8E43-239F-40D8-9898-E218B46CF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797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CDAC-BEEC-43F6-A9DE-E70BAC4D1D61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8E43-239F-40D8-9898-E218B46CF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9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CDAC-BEEC-43F6-A9DE-E70BAC4D1D61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8E43-239F-40D8-9898-E218B46CF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27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CDAC-BEEC-43F6-A9DE-E70BAC4D1D61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8E43-239F-40D8-9898-E218B46CF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48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CDAC-BEEC-43F6-A9DE-E70BAC4D1D61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28E43-239F-40D8-9898-E218B46CF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5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5CDAC-BEEC-43F6-A9DE-E70BAC4D1D61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28E43-239F-40D8-9898-E218B46CF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1439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57200"/>
            <a:ext cx="7772400" cy="1036983"/>
          </a:xfrm>
        </p:spPr>
        <p:txBody>
          <a:bodyPr/>
          <a:lstStyle/>
          <a:p>
            <a:r>
              <a:rPr lang="en-US" b="1" dirty="0" smtClean="0"/>
              <a:t>Basic Musicianship Skills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400800" cy="685800"/>
          </a:xfrm>
        </p:spPr>
        <p:txBody>
          <a:bodyPr/>
          <a:lstStyle/>
          <a:p>
            <a:r>
              <a:rPr lang="en-US" dirty="0" smtClean="0"/>
              <a:t>Tone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2754868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Intonation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627478" y="3682425"/>
            <a:ext cx="1889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Technique</a:t>
            </a:r>
            <a:endParaRPr lang="en-US" sz="3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90600" y="1524000"/>
            <a:ext cx="71628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28462" y="4764157"/>
            <a:ext cx="14870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Rhythm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279018" y="5791200"/>
            <a:ext cx="2585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smtClean="0">
                <a:solidFill>
                  <a:srgbClr val="FFFF00"/>
                </a:solidFill>
              </a:rPr>
              <a:t>Interpretation</a:t>
            </a:r>
            <a:endParaRPr lang="en-US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1032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04782" y="453479"/>
            <a:ext cx="34048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/>
              <a:t>Interpretation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3205081" y="1252055"/>
            <a:ext cx="2860078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Six Subheadings</a:t>
            </a:r>
            <a:endParaRPr lang="en-US" sz="3200" dirty="0">
              <a:solidFill>
                <a:srgbClr val="FFFF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219200" y="1222920"/>
            <a:ext cx="67818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645715" y="1981199"/>
            <a:ext cx="17940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Dynamics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830445" y="2565975"/>
            <a:ext cx="1489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Balance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85972" y="3175177"/>
            <a:ext cx="13135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Tempo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4044861" y="3759952"/>
            <a:ext cx="9957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Style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770524" y="4384343"/>
            <a:ext cx="16093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Phrasing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804651" y="5018217"/>
            <a:ext cx="14558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Nuance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0527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72291" y="152400"/>
            <a:ext cx="21916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Dynamics</a:t>
            </a:r>
            <a:endParaRPr lang="en-US" sz="4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143000" y="922631"/>
            <a:ext cx="6934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352866" y="964422"/>
            <a:ext cx="6219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The control of volume – How loud or soft to play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8006" y="1472342"/>
            <a:ext cx="81536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/>
              <a:t>Fortissimo ( </a:t>
            </a:r>
            <a:r>
              <a:rPr lang="en-US" sz="6000" i="1" dirty="0" err="1" smtClean="0"/>
              <a:t>ff</a:t>
            </a:r>
            <a:r>
              <a:rPr lang="en-US" sz="6000" i="1" dirty="0" smtClean="0"/>
              <a:t> </a:t>
            </a:r>
            <a:r>
              <a:rPr lang="en-US" sz="6000" dirty="0" smtClean="0"/>
              <a:t>) very loud </a:t>
            </a:r>
            <a:endParaRPr lang="en-US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2371638" y="2456480"/>
            <a:ext cx="41816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Forte ( </a:t>
            </a:r>
            <a:r>
              <a:rPr lang="en-US" sz="5400" i="1" dirty="0" smtClean="0"/>
              <a:t>f </a:t>
            </a:r>
            <a:r>
              <a:rPr lang="en-US" sz="5400" dirty="0" smtClean="0"/>
              <a:t>) loud</a:t>
            </a:r>
            <a:endParaRPr lang="en-US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1220646" y="3357215"/>
            <a:ext cx="67789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Mezzo forte ( </a:t>
            </a:r>
            <a:r>
              <a:rPr lang="en-US" sz="4000" i="1" dirty="0" smtClean="0"/>
              <a:t>mf </a:t>
            </a:r>
            <a:r>
              <a:rPr lang="en-US" sz="4000" dirty="0" smtClean="0"/>
              <a:t>) medium loud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1489789" y="4191000"/>
            <a:ext cx="6240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Mezzo piano ( </a:t>
            </a:r>
            <a:r>
              <a:rPr lang="en-US" sz="3600" i="1" dirty="0" err="1" smtClean="0"/>
              <a:t>mp</a:t>
            </a:r>
            <a:r>
              <a:rPr lang="en-US" sz="3600" i="1" dirty="0" smtClean="0"/>
              <a:t> </a:t>
            </a:r>
            <a:r>
              <a:rPr lang="en-US" sz="3600" dirty="0" smtClean="0"/>
              <a:t>) medium soft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3165477" y="5041018"/>
            <a:ext cx="25939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Piano ( </a:t>
            </a:r>
            <a:r>
              <a:rPr lang="en-US" sz="3200" i="1" dirty="0" smtClean="0"/>
              <a:t>p </a:t>
            </a:r>
            <a:r>
              <a:rPr lang="en-US" sz="3200" dirty="0" smtClean="0"/>
              <a:t>) soft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773511" y="5867400"/>
            <a:ext cx="3377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Pianissimo ( </a:t>
            </a:r>
            <a:r>
              <a:rPr lang="en-US" sz="2400" i="1" dirty="0" smtClean="0"/>
              <a:t>pp </a:t>
            </a:r>
            <a:r>
              <a:rPr lang="en-US" sz="2400" dirty="0" smtClean="0"/>
              <a:t>) very soft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236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198" y="381000"/>
            <a:ext cx="49905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The Elements of Music</a:t>
            </a:r>
            <a:endParaRPr lang="en-US" sz="40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1219200"/>
            <a:ext cx="7239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429000" y="1905000"/>
            <a:ext cx="19271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>Melody</a:t>
            </a:r>
            <a:endParaRPr lang="en-US" sz="4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45872" y="3452988"/>
            <a:ext cx="22933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92D050"/>
                </a:solidFill>
              </a:rPr>
              <a:t>Harmony</a:t>
            </a:r>
            <a:endParaRPr lang="en-US" sz="4400" dirty="0">
              <a:solidFill>
                <a:srgbClr val="92D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1777" y="5029200"/>
            <a:ext cx="62215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Rhythmic Accompaniment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429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418843"/>
            <a:ext cx="201850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Balance</a:t>
            </a:r>
            <a:endParaRPr lang="en-US" sz="44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066800" y="1371600"/>
            <a:ext cx="6705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33104" y="1491826"/>
            <a:ext cx="5772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The proper mixture of the elements of music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2514600"/>
            <a:ext cx="6477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The </a:t>
            </a:r>
            <a:r>
              <a:rPr lang="en-US" sz="3200" b="1" i="1" u="sng" dirty="0" smtClean="0">
                <a:solidFill>
                  <a:srgbClr val="92D050"/>
                </a:solidFill>
              </a:rPr>
              <a:t>melody</a:t>
            </a:r>
            <a:r>
              <a:rPr lang="en-US" sz="3200" dirty="0" smtClean="0"/>
              <a:t> must always be heard.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Playing the written dynamics does </a:t>
            </a:r>
            <a:r>
              <a:rPr lang="en-US" sz="3200" b="1" i="1" u="sng" dirty="0" smtClean="0">
                <a:solidFill>
                  <a:srgbClr val="FF0000"/>
                </a:solidFill>
              </a:rPr>
              <a:t>not</a:t>
            </a:r>
            <a:r>
              <a:rPr lang="en-US" sz="3200" dirty="0" smtClean="0"/>
              <a:t> guarantee good balance.</a:t>
            </a:r>
          </a:p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Key:  </a:t>
            </a:r>
            <a:r>
              <a:rPr lang="en-US" sz="3200" b="1" i="1" u="sng" dirty="0" smtClean="0">
                <a:solidFill>
                  <a:srgbClr val="FFFF00"/>
                </a:solidFill>
              </a:rPr>
              <a:t>Listen, Listen, Listen!!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13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6" grpId="0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228600"/>
            <a:ext cx="21872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Phrasing</a:t>
            </a:r>
            <a:endParaRPr lang="en-US" sz="44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914400" y="998041"/>
            <a:ext cx="71628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46032" y="1143000"/>
            <a:ext cx="5943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A phrase is a musical </a:t>
            </a:r>
            <a:r>
              <a:rPr lang="en-US" sz="3200" b="1" u="sng" dirty="0" smtClean="0">
                <a:solidFill>
                  <a:srgbClr val="FFFF00"/>
                </a:solidFill>
              </a:rPr>
              <a:t>sentence</a:t>
            </a:r>
            <a:r>
              <a:rPr lang="en-US" sz="3200" b="1" u="sng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u="sng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The most important note in a phrase is the </a:t>
            </a:r>
            <a:r>
              <a:rPr lang="en-US" sz="3200" b="1" u="sng" dirty="0" smtClean="0">
                <a:solidFill>
                  <a:srgbClr val="92D050"/>
                </a:solidFill>
              </a:rPr>
              <a:t>last</a:t>
            </a:r>
            <a:r>
              <a:rPr lang="en-US" sz="3200" dirty="0" smtClean="0"/>
              <a:t> note.  Play it full value and taper it off.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A phrase should be played from beginning to end </a:t>
            </a:r>
            <a:r>
              <a:rPr lang="en-US" sz="32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without</a:t>
            </a:r>
            <a:r>
              <a:rPr lang="en-US" sz="3200" dirty="0" smtClean="0"/>
              <a:t> interruption.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Bar lines are </a:t>
            </a:r>
            <a:r>
              <a:rPr lang="en-US" sz="3200" b="1" u="sng" dirty="0" smtClean="0">
                <a:solidFill>
                  <a:srgbClr val="FF0000"/>
                </a:solidFill>
              </a:rPr>
              <a:t>not</a:t>
            </a:r>
            <a:r>
              <a:rPr lang="en-US" sz="3200" dirty="0" smtClean="0"/>
              <a:t> breath marks.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803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2800" y="0"/>
            <a:ext cx="1960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Nuance</a:t>
            </a:r>
            <a:endParaRPr lang="en-US" sz="44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776882"/>
            <a:ext cx="7086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761619" y="794917"/>
            <a:ext cx="5676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Unwritten, subtle change that adds interest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1553941"/>
            <a:ext cx="6858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As the musical line moves </a:t>
            </a:r>
            <a:r>
              <a:rPr lang="en-US" sz="3200" b="1" dirty="0" smtClean="0"/>
              <a:t>upward,</a:t>
            </a:r>
            <a:r>
              <a:rPr lang="en-US" sz="3200" dirty="0" smtClean="0"/>
              <a:t> </a:t>
            </a:r>
            <a:r>
              <a:rPr lang="en-US" sz="3200" b="1" u="sng" dirty="0" smtClean="0">
                <a:solidFill>
                  <a:srgbClr val="92D050"/>
                </a:solidFill>
              </a:rPr>
              <a:t>increase </a:t>
            </a:r>
            <a:r>
              <a:rPr lang="en-US" sz="3200" dirty="0" smtClean="0"/>
              <a:t>the volume.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As the musical line moves </a:t>
            </a:r>
            <a:r>
              <a:rPr lang="en-US" sz="3200" b="1" dirty="0" smtClean="0"/>
              <a:t>downward, </a:t>
            </a:r>
            <a:r>
              <a:rPr lang="en-US" sz="3200" b="1" u="sng" dirty="0" smtClean="0">
                <a:solidFill>
                  <a:srgbClr val="FF0000"/>
                </a:solidFill>
              </a:rPr>
              <a:t>decrease</a:t>
            </a:r>
            <a:r>
              <a:rPr lang="en-US" sz="3200" dirty="0" smtClean="0"/>
              <a:t> the volume.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Watch for the climax note of a phrase to which there might be a drive </a:t>
            </a:r>
            <a:r>
              <a:rPr lang="en-US" sz="3200" b="1" u="sng" dirty="0" smtClean="0">
                <a:solidFill>
                  <a:srgbClr val="FFFF00"/>
                </a:solidFill>
              </a:rPr>
              <a:t>rhythmically,</a:t>
            </a:r>
            <a:r>
              <a:rPr lang="en-US" sz="3200" dirty="0" smtClean="0"/>
              <a:t> </a:t>
            </a:r>
            <a:r>
              <a:rPr lang="en-US" sz="3200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harmonically,</a:t>
            </a:r>
            <a:r>
              <a:rPr lang="en-US" sz="3200" dirty="0" smtClean="0"/>
              <a:t> or especially </a:t>
            </a:r>
            <a:r>
              <a:rPr lang="en-US" sz="3200" b="1" u="sng" dirty="0" smtClean="0">
                <a:solidFill>
                  <a:srgbClr val="00B0F0"/>
                </a:solidFill>
              </a:rPr>
              <a:t>dynamically.</a:t>
            </a:r>
            <a:endParaRPr lang="en-US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43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-18317"/>
            <a:ext cx="35879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More Nuances</a:t>
            </a:r>
            <a:endParaRPr lang="en-US" sz="44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776882"/>
            <a:ext cx="7086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90600" y="1553941"/>
            <a:ext cx="6858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Play notes with </a:t>
            </a:r>
            <a:r>
              <a:rPr lang="en-US" sz="3200" dirty="0" smtClean="0">
                <a:solidFill>
                  <a:srgbClr val="92D050"/>
                </a:solidFill>
              </a:rPr>
              <a:t>accidentals louder</a:t>
            </a:r>
            <a:r>
              <a:rPr lang="en-US" sz="3200" dirty="0" smtClean="0"/>
              <a:t>.</a:t>
            </a: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FF0000"/>
                </a:solidFill>
              </a:rPr>
              <a:t>Crescendo</a:t>
            </a:r>
            <a:r>
              <a:rPr lang="en-US" sz="3200" dirty="0" smtClean="0"/>
              <a:t> through </a:t>
            </a:r>
            <a:r>
              <a:rPr lang="en-US" sz="3200" dirty="0" smtClean="0">
                <a:solidFill>
                  <a:srgbClr val="FF0000"/>
                </a:solidFill>
              </a:rPr>
              <a:t>long notes</a:t>
            </a:r>
            <a:r>
              <a:rPr lang="en-US" sz="32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In a 6/8 march,  the </a:t>
            </a:r>
            <a:r>
              <a:rPr lang="en-US" sz="3200" dirty="0" smtClean="0">
                <a:solidFill>
                  <a:srgbClr val="FFFF00"/>
                </a:solidFill>
              </a:rPr>
              <a:t>quarter</a:t>
            </a:r>
            <a:r>
              <a:rPr lang="en-US" sz="3200" dirty="0" smtClean="0"/>
              <a:t> notes and </a:t>
            </a:r>
            <a:r>
              <a:rPr lang="en-US" sz="3200" dirty="0" smtClean="0">
                <a:solidFill>
                  <a:srgbClr val="FFFF00"/>
                </a:solidFill>
              </a:rPr>
              <a:t>eighth</a:t>
            </a:r>
            <a:r>
              <a:rPr lang="en-US" sz="3200" dirty="0" smtClean="0"/>
              <a:t> notes are all </a:t>
            </a:r>
            <a:r>
              <a:rPr lang="en-US" sz="3200" dirty="0" smtClean="0">
                <a:solidFill>
                  <a:srgbClr val="FFFF00"/>
                </a:solidFill>
              </a:rPr>
              <a:t>played short</a:t>
            </a:r>
            <a:r>
              <a:rPr lang="en-US" sz="3200" dirty="0" smtClean="0"/>
              <a:t>.  The </a:t>
            </a:r>
            <a:r>
              <a:rPr lang="en-US" sz="3200" dirty="0" smtClean="0">
                <a:solidFill>
                  <a:srgbClr val="FFC000"/>
                </a:solidFill>
              </a:rPr>
              <a:t>quarter notes </a:t>
            </a:r>
            <a:r>
              <a:rPr lang="en-US" sz="3200" dirty="0" smtClean="0"/>
              <a:t>are just a little </a:t>
            </a:r>
            <a:r>
              <a:rPr lang="en-US" sz="3200" dirty="0" smtClean="0">
                <a:solidFill>
                  <a:srgbClr val="FFC000"/>
                </a:solidFill>
              </a:rPr>
              <a:t>louder</a:t>
            </a:r>
            <a:r>
              <a:rPr lang="en-US" sz="3200" dirty="0" smtClean="0"/>
              <a:t> than the eighth notes.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156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4490</TotalTime>
  <Words>250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Basic Musicianship Skills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Musicianship Skills</dc:title>
  <dc:creator>Larry Hill</dc:creator>
  <cp:lastModifiedBy>Larry Hill</cp:lastModifiedBy>
  <cp:revision>20</cp:revision>
  <dcterms:created xsi:type="dcterms:W3CDTF">2014-05-31T23:14:10Z</dcterms:created>
  <dcterms:modified xsi:type="dcterms:W3CDTF">2015-02-02T14:14:33Z</dcterms:modified>
</cp:coreProperties>
</file>