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8" y="-7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E75B1-E7E0-4890-AB76-3034DE470D07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2564E4-2C11-4FCE-9769-B439C25B71E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E75B1-E7E0-4890-AB76-3034DE470D07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64E4-2C11-4FCE-9769-B439C25B71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E75B1-E7E0-4890-AB76-3034DE470D07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64E4-2C11-4FCE-9769-B439C25B71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E75B1-E7E0-4890-AB76-3034DE470D07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64E4-2C11-4FCE-9769-B439C25B71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E75B1-E7E0-4890-AB76-3034DE470D07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64E4-2C11-4FCE-9769-B439C25B71E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E75B1-E7E0-4890-AB76-3034DE470D07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64E4-2C11-4FCE-9769-B439C25B71E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E75B1-E7E0-4890-AB76-3034DE470D07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64E4-2C11-4FCE-9769-B439C25B71E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E75B1-E7E0-4890-AB76-3034DE470D07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64E4-2C11-4FCE-9769-B439C25B71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E75B1-E7E0-4890-AB76-3034DE470D07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64E4-2C11-4FCE-9769-B439C25B71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E75B1-E7E0-4890-AB76-3034DE470D07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64E4-2C11-4FCE-9769-B439C25B71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E75B1-E7E0-4890-AB76-3034DE470D07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64E4-2C11-4FCE-9769-B439C25B71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BCE75B1-E7E0-4890-AB76-3034DE470D07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32564E4-2C11-4FCE-9769-B439C25B71E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524001"/>
          </a:xfrm>
        </p:spPr>
        <p:txBody>
          <a:bodyPr/>
          <a:lstStyle/>
          <a:p>
            <a:r>
              <a:rPr lang="en-US" dirty="0" smtClean="0"/>
              <a:t>Intervals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1219200"/>
          </a:xfrm>
        </p:spPr>
        <p:txBody>
          <a:bodyPr/>
          <a:lstStyle/>
          <a:p>
            <a:r>
              <a:rPr lang="en-US" dirty="0" smtClean="0"/>
              <a:t>The Distance Between Two Notes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34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9800" y="304800"/>
            <a:ext cx="456817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Naming Intervals</a:t>
            </a:r>
            <a:endParaRPr lang="en-US" sz="44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838200" y="1295400"/>
            <a:ext cx="7315200" cy="0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606707" y="1505932"/>
            <a:ext cx="5067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Interval names have two parts: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16370" y="2101405"/>
            <a:ext cx="86228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</a:t>
            </a:r>
            <a:r>
              <a:rPr lang="en-US" sz="2800" dirty="0" smtClean="0"/>
              <a:t>.  	A </a:t>
            </a:r>
            <a:r>
              <a:rPr lang="en-US" sz="2800" b="1" u="sng" dirty="0" smtClean="0">
                <a:solidFill>
                  <a:srgbClr val="00B0F0"/>
                </a:solidFill>
              </a:rPr>
              <a:t>letter</a:t>
            </a:r>
            <a:r>
              <a:rPr lang="en-US" sz="2800" b="1" dirty="0" smtClean="0"/>
              <a:t> </a:t>
            </a:r>
            <a:r>
              <a:rPr lang="en-US" sz="2800" dirty="0" smtClean="0"/>
              <a:t>indicating whether the second note is 	in the major scale or has been altered.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591634" y="3117068"/>
            <a:ext cx="71137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Major scale tones are either </a:t>
            </a:r>
            <a:r>
              <a:rPr lang="en-US" sz="2800" b="1" u="sng" dirty="0" smtClean="0">
                <a:solidFill>
                  <a:srgbClr val="C00000"/>
                </a:solidFill>
              </a:rPr>
              <a:t>M</a:t>
            </a:r>
            <a:r>
              <a:rPr lang="en-US" sz="2800" dirty="0" smtClean="0"/>
              <a:t>ajor or </a:t>
            </a:r>
            <a:r>
              <a:rPr lang="en-US" sz="2800" b="1" u="sng" dirty="0" smtClean="0">
                <a:solidFill>
                  <a:srgbClr val="C00000"/>
                </a:solidFill>
              </a:rPr>
              <a:t>P</a:t>
            </a:r>
            <a:r>
              <a:rPr lang="en-US" sz="2800" dirty="0" smtClean="0"/>
              <a:t>erfect.  (The 4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and 5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are perfect.)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Raised notes are </a:t>
            </a:r>
            <a:r>
              <a:rPr lang="en-US" sz="2800" b="1" u="sng" dirty="0" smtClean="0">
                <a:solidFill>
                  <a:srgbClr val="C00000"/>
                </a:solidFill>
              </a:rPr>
              <a:t>Aug</a:t>
            </a:r>
            <a:r>
              <a:rPr lang="en-US" sz="2800" dirty="0" smtClean="0"/>
              <a:t>mented.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Lowered notes are </a:t>
            </a:r>
            <a:r>
              <a:rPr lang="en-US" sz="2800" b="1" u="sng" dirty="0" smtClean="0">
                <a:solidFill>
                  <a:srgbClr val="C00000"/>
                </a:solidFill>
              </a:rPr>
              <a:t>m</a:t>
            </a:r>
            <a:r>
              <a:rPr lang="en-US" sz="2800" dirty="0" smtClean="0"/>
              <a:t>inor.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5181600"/>
            <a:ext cx="7086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2. 	A </a:t>
            </a:r>
            <a:r>
              <a:rPr lang="en-US" sz="2800" b="1" u="sng" dirty="0" smtClean="0">
                <a:solidFill>
                  <a:srgbClr val="00B0F0"/>
                </a:solidFill>
              </a:rPr>
              <a:t>number</a:t>
            </a:r>
            <a:r>
              <a:rPr lang="en-US" sz="2800" dirty="0" smtClean="0"/>
              <a:t> indicating the tone’s 	position in the scale.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82564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build="p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88391" y="304799"/>
            <a:ext cx="261481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Examples</a:t>
            </a:r>
            <a:endParaRPr lang="en-US" sz="44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838200" y="1295400"/>
            <a:ext cx="7315200" cy="0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533400" y="1952730"/>
            <a:ext cx="8382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C00000"/>
                </a:solidFill>
              </a:rPr>
              <a:t>M2</a:t>
            </a:r>
            <a:r>
              <a:rPr lang="en-US" sz="3200" b="1" dirty="0" smtClean="0"/>
              <a:t> </a:t>
            </a:r>
            <a:r>
              <a:rPr lang="en-US" sz="3200" dirty="0" smtClean="0"/>
              <a:t>(major 2</a:t>
            </a:r>
            <a:r>
              <a:rPr lang="en-US" sz="3200" baseline="30000" dirty="0" smtClean="0"/>
              <a:t>nd</a:t>
            </a:r>
            <a:r>
              <a:rPr lang="en-US" sz="3200" dirty="0" smtClean="0"/>
              <a:t>) is the distance between the first and second notes in a major scale.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C00000"/>
                </a:solidFill>
              </a:rPr>
              <a:t>m7</a:t>
            </a:r>
            <a:r>
              <a:rPr lang="en-US" sz="3200" b="1" dirty="0" smtClean="0"/>
              <a:t> </a:t>
            </a:r>
            <a:r>
              <a:rPr lang="en-US" sz="3200" dirty="0" smtClean="0"/>
              <a:t>(minor 7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) is the distance between the first and lowered 7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notes.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C00000"/>
                </a:solidFill>
              </a:rPr>
              <a:t>Aug4</a:t>
            </a:r>
            <a:r>
              <a:rPr lang="en-US" sz="3200" dirty="0" smtClean="0"/>
              <a:t> (augmented 4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) in the distance between the first and raised 4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notes.</a:t>
            </a:r>
            <a:endParaRPr lang="en-US" sz="32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267745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352800"/>
            <a:ext cx="8686800" cy="1489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79414" y="304800"/>
            <a:ext cx="403277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Interval Names</a:t>
            </a:r>
            <a:endParaRPr lang="en-US" sz="4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838200" y="1295400"/>
            <a:ext cx="7315200" cy="0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028700" y="1676400"/>
            <a:ext cx="7086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 the following diagram, the </a:t>
            </a:r>
            <a:r>
              <a:rPr lang="en-US" sz="2800" dirty="0" smtClean="0"/>
              <a:t>name is the interval between the first note and the selected note.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 rot="3117896">
            <a:off x="362492" y="4996307"/>
            <a:ext cx="13324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Unison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 rot="3101095">
            <a:off x="1184946" y="4685587"/>
            <a:ext cx="6815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m2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 rot="2729573">
            <a:off x="1855408" y="4680742"/>
            <a:ext cx="7040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M2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 rot="2773296">
            <a:off x="2493114" y="4566364"/>
            <a:ext cx="6815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m3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 rot="2469954">
            <a:off x="3132080" y="4533260"/>
            <a:ext cx="7040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M3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 rot="2768585">
            <a:off x="3796516" y="4495194"/>
            <a:ext cx="5806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P4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 rot="2411859">
            <a:off x="4258030" y="5070590"/>
            <a:ext cx="27080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Aug4 or </a:t>
            </a:r>
            <a:r>
              <a:rPr lang="en-US" sz="2800" dirty="0" err="1" smtClean="0"/>
              <a:t>Tritone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 rot="2390384">
            <a:off x="5172610" y="4396888"/>
            <a:ext cx="5806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P5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 rot="2247762">
            <a:off x="5636330" y="4310390"/>
            <a:ext cx="6815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m6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 rot="2146162">
            <a:off x="6330476" y="4267559"/>
            <a:ext cx="7040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M6</a:t>
            </a:r>
            <a:endParaRPr lang="en-US" sz="2800" dirty="0"/>
          </a:p>
        </p:txBody>
      </p:sp>
      <p:sp>
        <p:nvSpPr>
          <p:cNvPr id="15" name="Rectangle 14"/>
          <p:cNvSpPr/>
          <p:nvPr/>
        </p:nvSpPr>
        <p:spPr>
          <a:xfrm rot="2604274">
            <a:off x="6544936" y="3392018"/>
            <a:ext cx="6815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m7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 rot="2274997">
            <a:off x="6961077" y="3209095"/>
            <a:ext cx="7040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M7</a:t>
            </a:r>
            <a:endParaRPr lang="en-US" sz="2800" dirty="0"/>
          </a:p>
        </p:txBody>
      </p:sp>
      <p:sp>
        <p:nvSpPr>
          <p:cNvPr id="17" name="Rectangle 16"/>
          <p:cNvSpPr/>
          <p:nvPr/>
        </p:nvSpPr>
        <p:spPr>
          <a:xfrm rot="2459063">
            <a:off x="7106073" y="2989734"/>
            <a:ext cx="12909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Octave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22183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175</TotalTime>
  <Words>133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Executive</vt:lpstr>
      <vt:lpstr>Intervals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Intervals</dc:title>
  <dc:creator>Larry Hill</dc:creator>
  <cp:lastModifiedBy>Larry Hill</cp:lastModifiedBy>
  <cp:revision>10</cp:revision>
  <dcterms:created xsi:type="dcterms:W3CDTF">2014-06-07T18:23:25Z</dcterms:created>
  <dcterms:modified xsi:type="dcterms:W3CDTF">2014-06-08T00:59:51Z</dcterms:modified>
</cp:coreProperties>
</file>