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E9886-BAA9-4D0B-843B-F35349F81463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523F4-6AC8-4561-B201-4B5FC1D35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E9886-BAA9-4D0B-843B-F35349F81463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523F4-6AC8-4561-B201-4B5FC1D35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E9886-BAA9-4D0B-843B-F35349F81463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523F4-6AC8-4561-B201-4B5FC1D35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E9886-BAA9-4D0B-843B-F35349F81463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523F4-6AC8-4561-B201-4B5FC1D35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E9886-BAA9-4D0B-843B-F35349F81463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523F4-6AC8-4561-B201-4B5FC1D35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E9886-BAA9-4D0B-843B-F35349F81463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523F4-6AC8-4561-B201-4B5FC1D35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E9886-BAA9-4D0B-843B-F35349F81463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523F4-6AC8-4561-B201-4B5FC1D35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E9886-BAA9-4D0B-843B-F35349F81463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523F4-6AC8-4561-B201-4B5FC1D35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E9886-BAA9-4D0B-843B-F35349F81463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523F4-6AC8-4561-B201-4B5FC1D35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E9886-BAA9-4D0B-843B-F35349F81463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523F4-6AC8-4561-B201-4B5FC1D35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E9886-BAA9-4D0B-843B-F35349F81463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523F4-6AC8-4561-B201-4B5FC1D35CF2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E9886-BAA9-4D0B-843B-F35349F81463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523F4-6AC8-4561-B201-4B5FC1D35CF2}" type="slidenum">
              <a:rPr lang="en-US" smtClean="0"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133600"/>
            <a:ext cx="7117180" cy="81498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Major Key Signatures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774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609600"/>
            <a:ext cx="74815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Order of Sharps and Flats</a:t>
            </a:r>
            <a:endParaRPr lang="en-US" sz="4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99735" y="1524000"/>
            <a:ext cx="7620000" cy="0"/>
          </a:xfrm>
          <a:prstGeom prst="line">
            <a:avLst/>
          </a:prstGeom>
          <a:ln w="571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57200" y="1732356"/>
            <a:ext cx="44694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Order of the Sharps: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55389" y="2345080"/>
            <a:ext cx="86196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F</a:t>
            </a:r>
            <a:r>
              <a:rPr lang="en-US" sz="2800" dirty="0" smtClean="0"/>
              <a:t>ather </a:t>
            </a:r>
            <a:r>
              <a:rPr lang="en-US" sz="2800" b="1" dirty="0" smtClean="0">
                <a:solidFill>
                  <a:srgbClr val="FFFF00"/>
                </a:solidFill>
              </a:rPr>
              <a:t>C</a:t>
            </a:r>
            <a:r>
              <a:rPr lang="en-US" sz="2800" dirty="0" smtClean="0"/>
              <a:t>harles </a:t>
            </a:r>
            <a:r>
              <a:rPr lang="en-US" sz="2800" b="1" dirty="0" smtClean="0">
                <a:solidFill>
                  <a:srgbClr val="FFFF00"/>
                </a:solidFill>
              </a:rPr>
              <a:t>G</a:t>
            </a:r>
            <a:r>
              <a:rPr lang="en-US" sz="2800" dirty="0" smtClean="0"/>
              <a:t>oes </a:t>
            </a:r>
            <a:r>
              <a:rPr lang="en-US" sz="2800" b="1" dirty="0" smtClean="0">
                <a:solidFill>
                  <a:srgbClr val="FFFF00"/>
                </a:solidFill>
              </a:rPr>
              <a:t>D</a:t>
            </a:r>
            <a:r>
              <a:rPr lang="en-US" sz="2800" dirty="0" smtClean="0"/>
              <a:t>own </a:t>
            </a:r>
            <a:r>
              <a:rPr lang="en-US" sz="2800" b="1" dirty="0" smtClean="0">
                <a:solidFill>
                  <a:srgbClr val="FFFF00"/>
                </a:solidFill>
              </a:rPr>
              <a:t>A</a:t>
            </a:r>
            <a:r>
              <a:rPr lang="en-US" sz="2800" dirty="0" smtClean="0"/>
              <a:t>nd </a:t>
            </a:r>
            <a:r>
              <a:rPr lang="en-US" sz="2800" b="1" dirty="0" smtClean="0">
                <a:solidFill>
                  <a:srgbClr val="FFFF00"/>
                </a:solidFill>
              </a:rPr>
              <a:t>E</a:t>
            </a:r>
            <a:r>
              <a:rPr lang="en-US" sz="2800" dirty="0" smtClean="0"/>
              <a:t>ats </a:t>
            </a:r>
            <a:r>
              <a:rPr lang="en-US" sz="2800" b="1" dirty="0" smtClean="0">
                <a:solidFill>
                  <a:srgbClr val="FFFF00"/>
                </a:solidFill>
              </a:rPr>
              <a:t>B</a:t>
            </a:r>
            <a:r>
              <a:rPr lang="en-US" sz="2800" dirty="0" smtClean="0"/>
              <a:t>reakfast</a:t>
            </a:r>
            <a:endParaRPr lang="en-US" sz="2800" dirty="0"/>
          </a:p>
        </p:txBody>
      </p:sp>
      <p:grpSp>
        <p:nvGrpSpPr>
          <p:cNvPr id="9" name="Group 8"/>
          <p:cNvGrpSpPr/>
          <p:nvPr/>
        </p:nvGrpSpPr>
        <p:grpSpPr>
          <a:xfrm>
            <a:off x="1283641" y="2859718"/>
            <a:ext cx="7888662" cy="702341"/>
            <a:chOff x="838199" y="3352800"/>
            <a:chExt cx="7481535" cy="702341"/>
          </a:xfrm>
        </p:grpSpPr>
        <p:sp>
          <p:nvSpPr>
            <p:cNvPr id="7" name="TextBox 6"/>
            <p:cNvSpPr txBox="1"/>
            <p:nvPr/>
          </p:nvSpPr>
          <p:spPr>
            <a:xfrm>
              <a:off x="1066800" y="3470366"/>
              <a:ext cx="451551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FFFF00"/>
                  </a:solidFill>
                </a:rPr>
                <a:t>F   C   G   D   A   E   B</a:t>
              </a:r>
              <a:endParaRPr lang="en-US" sz="3200" dirty="0">
                <a:solidFill>
                  <a:srgbClr val="FFFF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38199" y="3352800"/>
              <a:ext cx="748153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FF00"/>
                  </a:solidFill>
                </a:rPr>
                <a:t>    ♯   ♯    ♯    ♯   ♯    ♯   ♯</a:t>
              </a:r>
              <a:endParaRPr lang="en-US" sz="3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699735" y="3962400"/>
            <a:ext cx="4007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Order of the Flats: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403776" y="4573301"/>
            <a:ext cx="55495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The reverse of the Sharps</a:t>
            </a:r>
            <a:endParaRPr lang="en-US" sz="32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23407" y="5194012"/>
            <a:ext cx="5924655" cy="737175"/>
            <a:chOff x="1092927" y="5410200"/>
            <a:chExt cx="5924655" cy="737175"/>
          </a:xfrm>
        </p:grpSpPr>
        <p:sp>
          <p:nvSpPr>
            <p:cNvPr id="12" name="TextBox 11"/>
            <p:cNvSpPr txBox="1"/>
            <p:nvPr/>
          </p:nvSpPr>
          <p:spPr>
            <a:xfrm>
              <a:off x="1092927" y="5562600"/>
              <a:ext cx="548259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FFFF00"/>
                  </a:solidFill>
                </a:rPr>
                <a:t>B    E    A    D   G    C    F</a:t>
              </a:r>
              <a:endParaRPr lang="en-US" sz="3200" dirty="0">
                <a:solidFill>
                  <a:srgbClr val="FFFF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219200" y="5410200"/>
              <a:ext cx="579838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FFFF00"/>
                  </a:solidFill>
                </a:rPr>
                <a:t> ♭   ♭   ♭   ♭  ♭    ♭   ♭</a:t>
              </a:r>
              <a:endParaRPr lang="en-US" sz="3200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509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07462"/>
            <a:ext cx="26606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Flat Rule</a:t>
            </a:r>
            <a:endParaRPr lang="en-US" sz="4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699735" y="1143000"/>
            <a:ext cx="7620000" cy="0"/>
          </a:xfrm>
          <a:prstGeom prst="line">
            <a:avLst/>
          </a:prstGeom>
          <a:ln w="571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35609" y="1532709"/>
            <a:ext cx="61482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name of the key is the next-to-the-last flat.</a:t>
            </a:r>
            <a:endParaRPr lang="en-US" sz="3200" dirty="0"/>
          </a:p>
        </p:txBody>
      </p:sp>
      <p:grpSp>
        <p:nvGrpSpPr>
          <p:cNvPr id="5" name="Group 4"/>
          <p:cNvGrpSpPr/>
          <p:nvPr/>
        </p:nvGrpSpPr>
        <p:grpSpPr>
          <a:xfrm>
            <a:off x="2971800" y="2661527"/>
            <a:ext cx="5924655" cy="737175"/>
            <a:chOff x="1092927" y="5410200"/>
            <a:chExt cx="5924655" cy="737175"/>
          </a:xfrm>
        </p:grpSpPr>
        <p:sp>
          <p:nvSpPr>
            <p:cNvPr id="6" name="TextBox 5"/>
            <p:cNvSpPr txBox="1"/>
            <p:nvPr/>
          </p:nvSpPr>
          <p:spPr>
            <a:xfrm>
              <a:off x="1092927" y="5562600"/>
              <a:ext cx="548259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FFFF00"/>
                  </a:solidFill>
                </a:rPr>
                <a:t>B    E    A    D   G    C    F</a:t>
              </a:r>
              <a:endParaRPr lang="en-US" sz="3200" dirty="0">
                <a:solidFill>
                  <a:srgbClr val="FFFF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219200" y="5410200"/>
              <a:ext cx="579838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FFFF00"/>
                  </a:solidFill>
                </a:rPr>
                <a:t> ♭   ♭   ♭   ♭  ♭    ♭   ♭</a:t>
              </a:r>
              <a:endParaRPr lang="en-US" sz="3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655067" y="2813926"/>
            <a:ext cx="23711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Flat order: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3886200"/>
            <a:ext cx="762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Example :  The key with </a:t>
            </a:r>
            <a:r>
              <a:rPr lang="en-US" sz="3200" b="1" dirty="0" smtClean="0">
                <a:solidFill>
                  <a:srgbClr val="FFFF00"/>
                </a:solidFill>
              </a:rPr>
              <a:t>four flats is A♭ </a:t>
            </a:r>
            <a:r>
              <a:rPr lang="en-US" sz="3200" dirty="0" smtClean="0"/>
              <a:t>because</a:t>
            </a:r>
            <a:r>
              <a:rPr lang="en-US" sz="3200" b="1" dirty="0" smtClean="0">
                <a:solidFill>
                  <a:srgbClr val="FFFF00"/>
                </a:solidFill>
              </a:rPr>
              <a:t> A♭ is the third flat.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72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2841" y="232044"/>
            <a:ext cx="329378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Sharp Rule</a:t>
            </a:r>
            <a:endParaRPr lang="en-US" sz="4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699735" y="1143000"/>
            <a:ext cx="7620000" cy="0"/>
          </a:xfrm>
          <a:prstGeom prst="line">
            <a:avLst/>
          </a:prstGeom>
          <a:ln w="571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05820" y="1181536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name of the key is one half step higher than the last sharp.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905653" y="2258754"/>
            <a:ext cx="3265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Sharp order:   </a:t>
            </a:r>
            <a:endParaRPr lang="en-US" sz="3200" dirty="0"/>
          </a:p>
        </p:txBody>
      </p:sp>
      <p:grpSp>
        <p:nvGrpSpPr>
          <p:cNvPr id="6" name="Group 5"/>
          <p:cNvGrpSpPr/>
          <p:nvPr/>
        </p:nvGrpSpPr>
        <p:grpSpPr>
          <a:xfrm>
            <a:off x="3432732" y="2141188"/>
            <a:ext cx="7888662" cy="702341"/>
            <a:chOff x="838199" y="3352800"/>
            <a:chExt cx="7481535" cy="702341"/>
          </a:xfrm>
        </p:grpSpPr>
        <p:sp>
          <p:nvSpPr>
            <p:cNvPr id="7" name="TextBox 6"/>
            <p:cNvSpPr txBox="1"/>
            <p:nvPr/>
          </p:nvSpPr>
          <p:spPr>
            <a:xfrm>
              <a:off x="1066800" y="3470366"/>
              <a:ext cx="451551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FFFF00"/>
                  </a:solidFill>
                </a:rPr>
                <a:t>F   C   G   D   A   E   B</a:t>
              </a:r>
              <a:endParaRPr lang="en-US" sz="3200" dirty="0">
                <a:solidFill>
                  <a:srgbClr val="FFFF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38199" y="3352800"/>
              <a:ext cx="748153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FF00"/>
                  </a:solidFill>
                </a:rPr>
                <a:t>    ♯   ♯    ♯    ♯   ♯    ♯   ♯</a:t>
              </a:r>
              <a:endParaRPr lang="en-US" sz="3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434520" y="3048000"/>
            <a:ext cx="6172200" cy="1924050"/>
            <a:chOff x="1434520" y="3048000"/>
            <a:chExt cx="6172200" cy="1924050"/>
          </a:xfrm>
        </p:grpSpPr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86252896"/>
                </p:ext>
              </p:extLst>
            </p:nvPr>
          </p:nvGraphicFramePr>
          <p:xfrm>
            <a:off x="1434520" y="3048000"/>
            <a:ext cx="6172200" cy="1924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" name="Drawing" r:id="rId3" imgW="6172200" imgH="1924200" progId="WPDraw30.Drawing">
                    <p:embed/>
                  </p:oleObj>
                </mc:Choice>
                <mc:Fallback>
                  <p:oleObj name="Drawing" r:id="rId3" imgW="6172200" imgH="1924200" progId="WPDraw30.Drawing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434520" y="3048000"/>
                          <a:ext cx="6172200" cy="19240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Box 15"/>
            <p:cNvSpPr txBox="1"/>
            <p:nvPr/>
          </p:nvSpPr>
          <p:spPr>
            <a:xfrm>
              <a:off x="1752600" y="3276600"/>
              <a:ext cx="55611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 C♯   D♯         F♯    G♯  A♯          C♯</a:t>
              </a:r>
              <a:endParaRPr lang="en-US" sz="24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225040" y="4867451"/>
            <a:ext cx="4114800" cy="584775"/>
            <a:chOff x="2225040" y="4965412"/>
            <a:chExt cx="4114800" cy="584775"/>
          </a:xfrm>
        </p:grpSpPr>
        <p:sp>
          <p:nvSpPr>
            <p:cNvPr id="17" name="TextBox 16"/>
            <p:cNvSpPr txBox="1"/>
            <p:nvPr/>
          </p:nvSpPr>
          <p:spPr>
            <a:xfrm>
              <a:off x="2225040" y="4965412"/>
              <a:ext cx="4114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    Higher</a:t>
              </a:r>
              <a:r>
                <a:rPr lang="en-US" sz="2400" dirty="0" smtClean="0"/>
                <a:t>  </a:t>
              </a:r>
              <a:endParaRPr lang="en-US" sz="3200" dirty="0"/>
            </a:p>
          </p:txBody>
        </p:sp>
        <p:sp>
          <p:nvSpPr>
            <p:cNvPr id="19" name="Right Arrow 18"/>
            <p:cNvSpPr/>
            <p:nvPr/>
          </p:nvSpPr>
          <p:spPr>
            <a:xfrm>
              <a:off x="4496158" y="5071226"/>
              <a:ext cx="1010309" cy="381000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56309" y="5457241"/>
            <a:ext cx="820526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The key of A has three sharps because</a:t>
            </a:r>
          </a:p>
          <a:p>
            <a:r>
              <a:rPr lang="en-US" sz="3200" dirty="0" smtClean="0">
                <a:solidFill>
                  <a:srgbClr val="FFFF00"/>
                </a:solidFill>
              </a:rPr>
              <a:t>A is one half step higher than G♯</a:t>
            </a:r>
            <a:r>
              <a:rPr lang="en-US" sz="3200" dirty="0" smtClean="0"/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0861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232044"/>
            <a:ext cx="56011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Major Key “Crutch”</a:t>
            </a:r>
            <a:endParaRPr lang="en-US" sz="4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699735" y="1143000"/>
            <a:ext cx="7620000" cy="0"/>
          </a:xfrm>
          <a:prstGeom prst="line">
            <a:avLst/>
          </a:prstGeom>
          <a:ln w="571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199120" y="2965269"/>
            <a:ext cx="26212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   E   A   D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3203474" y="3429000"/>
            <a:ext cx="26212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B   E   A   D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844040" y="2965269"/>
            <a:ext cx="114005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   F</a:t>
            </a:r>
          </a:p>
          <a:p>
            <a:r>
              <a:rPr lang="en-US" sz="3200" dirty="0" smtClean="0"/>
              <a:t>C   F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943600" y="2965269"/>
            <a:ext cx="122341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   C</a:t>
            </a:r>
          </a:p>
          <a:p>
            <a:r>
              <a:rPr lang="en-US" sz="3200" dirty="0" smtClean="0"/>
              <a:t>G   C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706015" y="1600200"/>
            <a:ext cx="16161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Sharps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936847" y="4953000"/>
            <a:ext cx="1154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Flats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209800" y="2852934"/>
            <a:ext cx="10278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♯   ♯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3408496" y="3288786"/>
            <a:ext cx="40895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♭  ♭  ♭  ♭  ♭  ♭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879772" y="4042487"/>
            <a:ext cx="53046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0   1   2   3   4   5   6   7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1879771" y="2344783"/>
            <a:ext cx="53046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7   6   5   4   3   2   1   0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2350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5138" y="255082"/>
            <a:ext cx="83241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Crutch (circle) Teaches . . .</a:t>
            </a:r>
            <a:endParaRPr lang="en-US" sz="40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699735" y="1143000"/>
            <a:ext cx="7620000" cy="0"/>
          </a:xfrm>
          <a:prstGeom prst="line">
            <a:avLst/>
          </a:prstGeom>
          <a:ln w="571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249" y="1295400"/>
            <a:ext cx="3593917" cy="2362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5512" y="3810000"/>
            <a:ext cx="87833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70C0"/>
                </a:solidFill>
              </a:rPr>
              <a:t>All the major key signatures:  F major has one flat, F♯ major has six sharps, A major has three sharps, and so forth</a:t>
            </a:r>
            <a:r>
              <a:rPr lang="en-US" sz="2000" dirty="0" smtClean="0">
                <a:solidFill>
                  <a:srgbClr val="0070C0"/>
                </a:solidFill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rgbClr val="92D050"/>
                </a:solidFill>
              </a:rPr>
              <a:t>The number of sharps plus flats of same letter keys always equals 7.  Example: B♭ (2 flats) + B (5 sharps) = 7</a:t>
            </a:r>
            <a:endParaRPr lang="en-US" sz="2000" dirty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rgbClr val="002060"/>
                </a:solidFill>
              </a:rPr>
              <a:t>C = no sharps or flats.  C♯ = 7 sharps.  C♭ = 7 flats.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rgbClr val="FFFF00"/>
                </a:solidFill>
              </a:rPr>
              <a:t>F♯ &amp; G♭(same note) both have 6 (sharps &amp; flats).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rgbClr val="0070C0"/>
              </a:solidFill>
            </a:endParaRPr>
          </a:p>
          <a:p>
            <a:endParaRPr lang="en-US" sz="2000" dirty="0" smtClean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3809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TC101972873[[fn=Summer]]</Template>
  <TotalTime>149</TotalTime>
  <Words>327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Summer</vt:lpstr>
      <vt:lpstr>Drawing</vt:lpstr>
      <vt:lpstr>Major Key Signatures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Major Key Signatures</dc:title>
  <dc:creator>Larry Hill</dc:creator>
  <cp:lastModifiedBy>Larry Hill</cp:lastModifiedBy>
  <cp:revision>14</cp:revision>
  <dcterms:created xsi:type="dcterms:W3CDTF">2014-06-06T20:30:04Z</dcterms:created>
  <dcterms:modified xsi:type="dcterms:W3CDTF">2014-06-18T02:32:46Z</dcterms:modified>
</cp:coreProperties>
</file>