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9886-BAA9-4D0B-843B-F35349F81463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23F4-6AC8-4561-B201-4B5FC1D35CF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117180" cy="8149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Major Key Signatures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7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4815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Order of Sharps and Flats</a:t>
            </a:r>
            <a:endParaRPr lang="en-US" sz="4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99735" y="1524000"/>
            <a:ext cx="7620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7200" y="1732356"/>
            <a:ext cx="4469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Order of the Sharps: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5389" y="2345080"/>
            <a:ext cx="8619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</a:t>
            </a:r>
            <a:r>
              <a:rPr lang="en-US" sz="2800" dirty="0" smtClean="0"/>
              <a:t>ather </a:t>
            </a:r>
            <a:r>
              <a:rPr lang="en-US" sz="2800" b="1" dirty="0" smtClean="0">
                <a:solidFill>
                  <a:srgbClr val="FFFF00"/>
                </a:solidFill>
              </a:rPr>
              <a:t>C</a:t>
            </a:r>
            <a:r>
              <a:rPr lang="en-US" sz="2800" dirty="0" smtClean="0"/>
              <a:t>harles </a:t>
            </a:r>
            <a:r>
              <a:rPr lang="en-US" sz="2800" b="1" dirty="0" smtClean="0">
                <a:solidFill>
                  <a:srgbClr val="FFFF00"/>
                </a:solidFill>
              </a:rPr>
              <a:t>G</a:t>
            </a:r>
            <a:r>
              <a:rPr lang="en-US" sz="2800" dirty="0" smtClean="0"/>
              <a:t>oes </a:t>
            </a:r>
            <a:r>
              <a:rPr lang="en-US" sz="2800" b="1" dirty="0" smtClean="0">
                <a:solidFill>
                  <a:srgbClr val="FFFF00"/>
                </a:solidFill>
              </a:rPr>
              <a:t>D</a:t>
            </a:r>
            <a:r>
              <a:rPr lang="en-US" sz="2800" dirty="0" smtClean="0"/>
              <a:t>own </a:t>
            </a:r>
            <a:r>
              <a:rPr lang="en-US" sz="2800" b="1" dirty="0" smtClean="0">
                <a:solidFill>
                  <a:srgbClr val="FFFF00"/>
                </a:solidFill>
              </a:rPr>
              <a:t>A</a:t>
            </a:r>
            <a:r>
              <a:rPr lang="en-US" sz="2800" dirty="0" smtClean="0"/>
              <a:t>nd </a:t>
            </a:r>
            <a:r>
              <a:rPr lang="en-US" sz="2800" b="1" dirty="0" smtClean="0">
                <a:solidFill>
                  <a:srgbClr val="FFFF00"/>
                </a:solidFill>
              </a:rPr>
              <a:t>E</a:t>
            </a:r>
            <a:r>
              <a:rPr lang="en-US" sz="2800" dirty="0" smtClean="0"/>
              <a:t>ats </a:t>
            </a:r>
            <a:r>
              <a:rPr lang="en-US" sz="2800" b="1" dirty="0" smtClean="0">
                <a:solidFill>
                  <a:srgbClr val="FFFF00"/>
                </a:solidFill>
              </a:rPr>
              <a:t>B</a:t>
            </a:r>
            <a:r>
              <a:rPr lang="en-US" sz="2800" dirty="0" smtClean="0"/>
              <a:t>reakfast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283641" y="2859718"/>
            <a:ext cx="7888662" cy="702341"/>
            <a:chOff x="838199" y="3352800"/>
            <a:chExt cx="7481535" cy="702341"/>
          </a:xfrm>
        </p:grpSpPr>
        <p:sp>
          <p:nvSpPr>
            <p:cNvPr id="7" name="TextBox 6"/>
            <p:cNvSpPr txBox="1"/>
            <p:nvPr/>
          </p:nvSpPr>
          <p:spPr>
            <a:xfrm>
              <a:off x="1066800" y="3470366"/>
              <a:ext cx="45155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F   C   G   D   A   E   B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199" y="3352800"/>
              <a:ext cx="74815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    ♯   ♯    ♯    ♯   ♯    ♯   ♯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99735" y="3962400"/>
            <a:ext cx="4007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Order of the Flats: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776" y="4573301"/>
            <a:ext cx="5549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reverse of the Sharps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23407" y="5194012"/>
            <a:ext cx="5924655" cy="737175"/>
            <a:chOff x="1092927" y="5410200"/>
            <a:chExt cx="5924655" cy="737175"/>
          </a:xfrm>
        </p:grpSpPr>
        <p:sp>
          <p:nvSpPr>
            <p:cNvPr id="12" name="TextBox 11"/>
            <p:cNvSpPr txBox="1"/>
            <p:nvPr/>
          </p:nvSpPr>
          <p:spPr>
            <a:xfrm>
              <a:off x="1092927" y="5562600"/>
              <a:ext cx="54825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B    E    A    D   G    C    F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5410200"/>
              <a:ext cx="5798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 ♭   ♭   ♭   ♭  ♭    ♭   ♭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509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7462"/>
            <a:ext cx="2660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Flat Rule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99735" y="1143000"/>
            <a:ext cx="7620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35609" y="1532709"/>
            <a:ext cx="6148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name of the key is the next-to-the-last flat.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971800" y="2661527"/>
            <a:ext cx="5924655" cy="737175"/>
            <a:chOff x="1092927" y="5410200"/>
            <a:chExt cx="5924655" cy="737175"/>
          </a:xfrm>
        </p:grpSpPr>
        <p:sp>
          <p:nvSpPr>
            <p:cNvPr id="6" name="TextBox 5"/>
            <p:cNvSpPr txBox="1"/>
            <p:nvPr/>
          </p:nvSpPr>
          <p:spPr>
            <a:xfrm>
              <a:off x="1092927" y="5562600"/>
              <a:ext cx="54825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B    E    A    D   G    C    F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9200" y="5410200"/>
              <a:ext cx="57983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 ♭   ♭   ♭   ♭  ♭    ♭   ♭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55067" y="2813926"/>
            <a:ext cx="2371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Flat order: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886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:  The key with </a:t>
            </a:r>
            <a:r>
              <a:rPr lang="en-US" sz="3200" b="1" dirty="0" smtClean="0">
                <a:solidFill>
                  <a:srgbClr val="FFFF00"/>
                </a:solidFill>
              </a:rPr>
              <a:t>four flats is A♭ </a:t>
            </a:r>
            <a:r>
              <a:rPr lang="en-US" sz="3200" dirty="0" smtClean="0"/>
              <a:t>because</a:t>
            </a:r>
            <a:r>
              <a:rPr lang="en-US" sz="3200" b="1" dirty="0" smtClean="0">
                <a:solidFill>
                  <a:srgbClr val="FFFF00"/>
                </a:solidFill>
              </a:rPr>
              <a:t> A♭ is the third flat.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2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2841" y="232044"/>
            <a:ext cx="32937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Sharp Rule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99735" y="1143000"/>
            <a:ext cx="7620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5820" y="1181536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name of the key is one half step higher than the last sharp.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05653" y="2258754"/>
            <a:ext cx="3265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Sharp order:   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432732" y="2141188"/>
            <a:ext cx="7888662" cy="702341"/>
            <a:chOff x="838199" y="3352800"/>
            <a:chExt cx="7481535" cy="702341"/>
          </a:xfrm>
        </p:grpSpPr>
        <p:sp>
          <p:nvSpPr>
            <p:cNvPr id="7" name="TextBox 6"/>
            <p:cNvSpPr txBox="1"/>
            <p:nvPr/>
          </p:nvSpPr>
          <p:spPr>
            <a:xfrm>
              <a:off x="1066800" y="3470366"/>
              <a:ext cx="45155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F   C   G   D   A   E   B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8199" y="3352800"/>
              <a:ext cx="74815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    ♯   ♯    ♯    ♯   ♯    ♯   ♯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34520" y="3048000"/>
            <a:ext cx="6172200" cy="1924050"/>
            <a:chOff x="1434520" y="3048000"/>
            <a:chExt cx="6172200" cy="1924050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6252896"/>
                </p:ext>
              </p:extLst>
            </p:nvPr>
          </p:nvGraphicFramePr>
          <p:xfrm>
            <a:off x="1434520" y="3048000"/>
            <a:ext cx="6172200" cy="192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Drawing" r:id="rId3" imgW="6172200" imgH="1924200" progId="WPDraw30.Drawing">
                    <p:embed/>
                  </p:oleObj>
                </mc:Choice>
                <mc:Fallback>
                  <p:oleObj name="Drawing" r:id="rId3" imgW="6172200" imgH="1924200" progId="WPDraw30.Drawing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34520" y="3048000"/>
                          <a:ext cx="6172200" cy="19240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1752600" y="3276600"/>
              <a:ext cx="55611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C♯   D♯         F♯    G♯  A♯          C♯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25040" y="4867451"/>
            <a:ext cx="4114800" cy="584775"/>
            <a:chOff x="2225040" y="4965412"/>
            <a:chExt cx="4114800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2225040" y="4965412"/>
              <a:ext cx="4114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 Higher</a:t>
              </a:r>
              <a:r>
                <a:rPr lang="en-US" sz="2400" dirty="0" smtClean="0"/>
                <a:t>  </a:t>
              </a:r>
              <a:endParaRPr lang="en-US" sz="3200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4496158" y="5071226"/>
              <a:ext cx="1010309" cy="381000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56309" y="5457241"/>
            <a:ext cx="82052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key of A has three sharps because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A is one half step higher than G♯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861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32044"/>
            <a:ext cx="5601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Major Key “Crutch”</a:t>
            </a:r>
            <a:endParaRPr lang="en-US" sz="4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99735" y="1143000"/>
            <a:ext cx="7620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99120" y="2965269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   E   A   D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203474" y="3429000"/>
            <a:ext cx="2621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B   E   A   D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44040" y="2965269"/>
            <a:ext cx="1140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   F</a:t>
            </a:r>
          </a:p>
          <a:p>
            <a:r>
              <a:rPr lang="en-US" sz="3200" dirty="0" smtClean="0"/>
              <a:t>C   F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965269"/>
            <a:ext cx="12234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   C</a:t>
            </a:r>
          </a:p>
          <a:p>
            <a:r>
              <a:rPr lang="en-US" sz="3200" dirty="0" smtClean="0"/>
              <a:t>G   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06015" y="1600200"/>
            <a:ext cx="1616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Sharps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36847" y="4953000"/>
            <a:ext cx="115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Flats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2852934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♯   ♯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408496" y="3288786"/>
            <a:ext cx="4089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♭  ♭  ♭  ♭  ♭  ♭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79772" y="4042487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0   1   2   3   4   5   6   7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79771" y="2344783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7   6   5   4   3   2   1   0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35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138" y="255082"/>
            <a:ext cx="83241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Crutch (circle) Teaches . . .</a:t>
            </a:r>
            <a:endParaRPr lang="en-US" sz="4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99735" y="1143000"/>
            <a:ext cx="7620000" cy="0"/>
          </a:xfrm>
          <a:prstGeom prst="line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249" y="1295400"/>
            <a:ext cx="3593917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512" y="3810000"/>
            <a:ext cx="8783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All the major key signatures:  F major has one flat, F♯ major has six sharps, A major has three sharps, and so forth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92D050"/>
                </a:solidFill>
              </a:rPr>
              <a:t>The number of sharps plus flats of same letter keys always equals 7.  Example: B♭ (2 flats) + B (5 sharps) = 7</a:t>
            </a:r>
            <a:endParaRPr lang="en-US" sz="2000" dirty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2060"/>
                </a:solidFill>
              </a:rPr>
              <a:t>C = no sharps or flats.  C♯ = 7 sharps.  C♭ = 7 flats.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F♯ &amp; G♭(same note) both have 6 (sharps &amp; flats).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0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149</TotalTime>
  <Words>327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Summer</vt:lpstr>
      <vt:lpstr>Drawing</vt:lpstr>
      <vt:lpstr>Major Key Signatures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Key Signatures</dc:title>
  <dc:creator>Larry Hill</dc:creator>
  <cp:lastModifiedBy>Larry Hill</cp:lastModifiedBy>
  <cp:revision>14</cp:revision>
  <dcterms:created xsi:type="dcterms:W3CDTF">2014-06-06T20:30:04Z</dcterms:created>
  <dcterms:modified xsi:type="dcterms:W3CDTF">2014-06-18T02:32:46Z</dcterms:modified>
</cp:coreProperties>
</file>