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4BFDA7-B821-4E70-8F2E-ED58102DF3CA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988BBFB-7A6C-47C3-B996-2BC0F070810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305800" cy="1981200"/>
          </a:xfrm>
        </p:spPr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Minor Forms</a:t>
            </a: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026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1259" y="476992"/>
            <a:ext cx="5104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Minor Major Relations</a:t>
            </a:r>
            <a:endParaRPr lang="en-US" sz="3600" b="1" dirty="0">
              <a:solidFill>
                <a:srgbClr val="92D05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1295400"/>
            <a:ext cx="6553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66800" y="1671191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Major and minor scales are related in </a:t>
            </a:r>
            <a:r>
              <a:rPr lang="en-US" sz="3200" b="1" i="1" dirty="0" smtClean="0">
                <a:solidFill>
                  <a:srgbClr val="FFC000"/>
                </a:solidFill>
              </a:rPr>
              <a:t>two ways</a:t>
            </a:r>
            <a:r>
              <a:rPr lang="en-US" sz="3200" b="1" i="1" dirty="0" smtClean="0"/>
              <a:t>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81743" y="4724400"/>
            <a:ext cx="82315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2. </a:t>
            </a:r>
            <a:r>
              <a:rPr lang="en-US" sz="3200" dirty="0" smtClean="0">
                <a:solidFill>
                  <a:srgbClr val="FFFF00"/>
                </a:solidFill>
              </a:rPr>
              <a:t>Relative</a:t>
            </a:r>
            <a:r>
              <a:rPr lang="en-US" sz="3200" dirty="0" smtClean="0"/>
              <a:t> scales have the </a:t>
            </a:r>
            <a:r>
              <a:rPr lang="en-US" sz="3200" dirty="0" smtClean="0">
                <a:solidFill>
                  <a:srgbClr val="FFFF00"/>
                </a:solidFill>
              </a:rPr>
              <a:t>same key signature</a:t>
            </a:r>
            <a:r>
              <a:rPr lang="en-US" sz="3200" dirty="0" smtClean="0"/>
              <a:t>.</a:t>
            </a:r>
          </a:p>
          <a:p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908012"/>
            <a:ext cx="7268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1. </a:t>
            </a:r>
            <a:r>
              <a:rPr lang="en-US" sz="3200" dirty="0" smtClean="0">
                <a:solidFill>
                  <a:srgbClr val="FFFF00"/>
                </a:solidFill>
              </a:rPr>
              <a:t>Parallel</a:t>
            </a:r>
            <a:r>
              <a:rPr lang="en-US" sz="3200" dirty="0" smtClean="0"/>
              <a:t> scales begin on the </a:t>
            </a:r>
            <a:r>
              <a:rPr lang="en-US" sz="3200" dirty="0" smtClean="0">
                <a:solidFill>
                  <a:srgbClr val="FFFF00"/>
                </a:solidFill>
              </a:rPr>
              <a:t>same note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600200" y="3503023"/>
            <a:ext cx="7315200" cy="1077218"/>
            <a:chOff x="1600200" y="3503023"/>
            <a:chExt cx="7315200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1600200" y="3503023"/>
              <a:ext cx="7315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Examples:  C major   C D E F G A B C</a:t>
              </a:r>
            </a:p>
            <a:p>
              <a:r>
                <a:rPr lang="en-US" sz="3200" dirty="0" smtClean="0"/>
                <a:t>                    c minor   C D E  F G A  B  C</a:t>
              </a:r>
              <a:endParaRPr lang="en-US" sz="3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72200" y="3974994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♭</a:t>
              </a:r>
              <a:endParaRPr lang="en-US" sz="3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22482" y="3995466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♭</a:t>
              </a:r>
              <a:endParaRPr lang="en-US" sz="3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86965" y="3995465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♭</a:t>
              </a:r>
              <a:endParaRPr lang="en-US" sz="3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295400" y="5198646"/>
            <a:ext cx="7620000" cy="1160929"/>
            <a:chOff x="1295400" y="5198646"/>
            <a:chExt cx="7620000" cy="1160929"/>
          </a:xfrm>
        </p:grpSpPr>
        <p:grpSp>
          <p:nvGrpSpPr>
            <p:cNvPr id="22" name="Group 21"/>
            <p:cNvGrpSpPr/>
            <p:nvPr/>
          </p:nvGrpSpPr>
          <p:grpSpPr>
            <a:xfrm>
              <a:off x="1295400" y="5198646"/>
              <a:ext cx="7620000" cy="1160929"/>
              <a:chOff x="1295400" y="5198646"/>
              <a:chExt cx="7620000" cy="1160929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295400" y="5282357"/>
                <a:ext cx="7620000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/>
                  <a:t>Examples:  E   major   E  F G A  B  C D E</a:t>
                </a:r>
              </a:p>
              <a:p>
                <a:r>
                  <a:rPr lang="en-US" sz="3200" dirty="0" smtClean="0"/>
                  <a:t>                    c minor    C D E  F G A  B  C</a:t>
                </a:r>
                <a:endParaRPr lang="en-US" sz="32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257800" y="5236191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♭</a:t>
                </a:r>
                <a:endParaRPr lang="en-US" sz="3200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443797" y="5236191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♭</a:t>
                </a:r>
                <a:endParaRPr lang="en-US" sz="32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895541" y="5198646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♭</a:t>
                </a:r>
                <a:endParaRPr lang="en-US" sz="32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098130" y="5236190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♭</a:t>
                </a:r>
                <a:endParaRPr lang="en-US" sz="32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947011" y="5695945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♭</a:t>
                </a:r>
                <a:endParaRPr lang="en-US" sz="32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115508" y="5670167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♭</a:t>
                </a:r>
                <a:endParaRPr lang="en-US" sz="32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619999" y="5670167"/>
                <a:ext cx="69762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/>
                  <a:t>♭ </a:t>
                </a:r>
                <a:endParaRPr lang="en-US" sz="3200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3429000" y="5263009"/>
              <a:ext cx="5950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 smtClean="0"/>
                <a:t>♭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553520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15033"/>
            <a:ext cx="299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Minor Forms</a:t>
            </a:r>
            <a:endParaRPr lang="en-US" sz="3600" b="1" dirty="0">
              <a:solidFill>
                <a:srgbClr val="92D05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1295400"/>
            <a:ext cx="6553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3054" y="1676400"/>
            <a:ext cx="83191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Unlike major scales which only have one form,</a:t>
            </a:r>
          </a:p>
          <a:p>
            <a:r>
              <a:rPr lang="en-US" sz="3200" dirty="0" smtClean="0"/>
              <a:t>each minor scale has </a:t>
            </a:r>
            <a:r>
              <a:rPr lang="en-US" sz="3200" b="1" i="1" dirty="0" smtClean="0">
                <a:solidFill>
                  <a:srgbClr val="FF0000"/>
                </a:solidFill>
              </a:rPr>
              <a:t>three forms</a:t>
            </a:r>
            <a:r>
              <a:rPr lang="en-US" sz="3200" b="1" i="1" dirty="0" smtClean="0"/>
              <a:t>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80812" y="3276600"/>
            <a:ext cx="362772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Natural</a:t>
            </a:r>
            <a:r>
              <a:rPr lang="en-US" sz="3200" dirty="0" smtClean="0"/>
              <a:t> minor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Harmonic</a:t>
            </a:r>
            <a:r>
              <a:rPr lang="en-US" sz="3200" dirty="0" smtClean="0"/>
              <a:t> minor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Melodic</a:t>
            </a:r>
            <a:r>
              <a:rPr lang="en-US" sz="3200" dirty="0" smtClean="0"/>
              <a:t> minor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01292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3516" y="511451"/>
            <a:ext cx="3298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Natural Minor</a:t>
            </a:r>
            <a:endParaRPr lang="en-US" sz="3600" b="1" dirty="0">
              <a:solidFill>
                <a:srgbClr val="92D05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1295400"/>
            <a:ext cx="6553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3054" y="1676400"/>
            <a:ext cx="83761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natural minor has the same key signature as its relative major with </a:t>
            </a:r>
            <a:r>
              <a:rPr lang="en-US" sz="3200" b="1" i="1" dirty="0" smtClean="0">
                <a:solidFill>
                  <a:srgbClr val="FFFF00"/>
                </a:solidFill>
              </a:rPr>
              <a:t>no changes</a:t>
            </a:r>
            <a:r>
              <a:rPr lang="en-US" sz="3200" b="1" i="1" dirty="0" smtClean="0"/>
              <a:t>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259286" y="3352800"/>
            <a:ext cx="616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Example:    C Major = CDEFGABC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332710" y="3937575"/>
            <a:ext cx="40879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 minor = ABCDEFGA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61822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511450"/>
            <a:ext cx="3844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Harmonic Minor</a:t>
            </a:r>
            <a:endParaRPr lang="en-US" sz="3600" b="1" dirty="0">
              <a:solidFill>
                <a:srgbClr val="92D05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1295400"/>
            <a:ext cx="6553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1828799"/>
            <a:ext cx="7870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harmonic minor is the same as the </a:t>
            </a:r>
          </a:p>
          <a:p>
            <a:r>
              <a:rPr lang="en-US" sz="3200" dirty="0" smtClean="0"/>
              <a:t>natural minor with a </a:t>
            </a:r>
            <a:r>
              <a:rPr lang="en-US" sz="3200" b="1" i="1" dirty="0" smtClean="0">
                <a:solidFill>
                  <a:srgbClr val="FFFF00"/>
                </a:solidFill>
              </a:rPr>
              <a:t>raised (sharped) 7</a:t>
            </a:r>
            <a:r>
              <a:rPr lang="en-US" sz="3200" b="1" i="1" baseline="30000" dirty="0" smtClean="0">
                <a:solidFill>
                  <a:srgbClr val="FFFF00"/>
                </a:solidFill>
              </a:rPr>
              <a:t>th</a:t>
            </a:r>
            <a:r>
              <a:rPr lang="en-US" sz="3200" b="1" i="1" dirty="0" smtClean="0"/>
              <a:t>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11966" y="3428999"/>
            <a:ext cx="76628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Examples:   a natural minor = a b c d e f g a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4355811"/>
            <a:ext cx="6567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harmonic minor = a b c d e f g♯ 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70431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511450"/>
            <a:ext cx="3400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Melodic Minor</a:t>
            </a:r>
            <a:endParaRPr lang="en-US" sz="3600" b="1" dirty="0">
              <a:solidFill>
                <a:srgbClr val="92D05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1295400"/>
            <a:ext cx="6553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1675164"/>
            <a:ext cx="78062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melodic minor has a </a:t>
            </a:r>
            <a:r>
              <a:rPr lang="en-US" sz="3200" b="1" i="1" dirty="0" smtClean="0">
                <a:solidFill>
                  <a:srgbClr val="FFFF00"/>
                </a:solidFill>
              </a:rPr>
              <a:t>raised 6</a:t>
            </a:r>
            <a:r>
              <a:rPr lang="en-US" sz="3200" b="1" i="1" baseline="30000" dirty="0" smtClean="0">
                <a:solidFill>
                  <a:srgbClr val="FFFF00"/>
                </a:solidFill>
              </a:rPr>
              <a:t>th</a:t>
            </a:r>
            <a:r>
              <a:rPr lang="en-US" sz="3200" b="1" i="1" dirty="0" smtClean="0">
                <a:solidFill>
                  <a:srgbClr val="FFFF00"/>
                </a:solidFill>
              </a:rPr>
              <a:t> and 7</a:t>
            </a:r>
            <a:r>
              <a:rPr lang="en-US" sz="3200" b="1" i="1" baseline="30000" dirty="0" smtClean="0">
                <a:solidFill>
                  <a:srgbClr val="FFFF00"/>
                </a:solidFill>
              </a:rPr>
              <a:t>th </a:t>
            </a:r>
            <a:r>
              <a:rPr lang="en-US" sz="3200" b="1" i="1" dirty="0" smtClean="0">
                <a:solidFill>
                  <a:srgbClr val="FFFF00"/>
                </a:solidFill>
              </a:rPr>
              <a:t> going up</a:t>
            </a:r>
            <a:r>
              <a:rPr lang="en-US" sz="3200" b="1" i="1" dirty="0" smtClean="0"/>
              <a:t>, </a:t>
            </a:r>
            <a:r>
              <a:rPr lang="en-US" sz="3200" dirty="0" smtClean="0"/>
              <a:t>but is the same as the </a:t>
            </a:r>
            <a:r>
              <a:rPr lang="en-US" sz="3200" b="1" i="1" dirty="0" smtClean="0">
                <a:solidFill>
                  <a:srgbClr val="FFFF00"/>
                </a:solidFill>
              </a:rPr>
              <a:t>natural minor going down.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1" y="3822412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Example:</a:t>
            </a:r>
          </a:p>
          <a:p>
            <a:r>
              <a:rPr lang="en-US" sz="3200" dirty="0" smtClean="0"/>
              <a:t>a melodic minor = a b c d e f♯ g♯ a g♮ f♮ e d c b 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43794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0826" y="483638"/>
            <a:ext cx="5925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Minor Form Identification</a:t>
            </a:r>
            <a:endParaRPr lang="en-US" sz="3600" b="1" dirty="0">
              <a:solidFill>
                <a:srgbClr val="92D05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1295400"/>
            <a:ext cx="65532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43635" y="1447800"/>
            <a:ext cx="77145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If there are </a:t>
            </a:r>
            <a:r>
              <a:rPr lang="en-US" sz="3200" b="1" i="1" dirty="0" smtClean="0">
                <a:solidFill>
                  <a:schemeClr val="accent2">
                    <a:lumMod val="75000"/>
                  </a:schemeClr>
                </a:solidFill>
              </a:rPr>
              <a:t>no changes </a:t>
            </a:r>
            <a:r>
              <a:rPr lang="en-US" sz="3200" dirty="0" smtClean="0"/>
              <a:t>from the relative </a:t>
            </a:r>
            <a:r>
              <a:rPr lang="en-US" sz="3200" smtClean="0"/>
              <a:t>major key, </a:t>
            </a:r>
            <a:r>
              <a:rPr lang="en-US" sz="3200" dirty="0" smtClean="0"/>
              <a:t>then it is a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Natural minor scale.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If the 7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note has been </a:t>
            </a:r>
            <a:r>
              <a:rPr lang="en-US" sz="3200" b="1" i="1" dirty="0" smtClean="0">
                <a:solidFill>
                  <a:srgbClr val="FFFF00"/>
                </a:solidFill>
              </a:rPr>
              <a:t>raised</a:t>
            </a:r>
            <a:r>
              <a:rPr lang="en-US" sz="3200" b="1" i="1" dirty="0" smtClean="0"/>
              <a:t>, </a:t>
            </a:r>
            <a:r>
              <a:rPr lang="en-US" sz="3200" dirty="0" smtClean="0"/>
              <a:t>then it is a </a:t>
            </a:r>
            <a:r>
              <a:rPr lang="en-US" sz="3200" dirty="0" smtClean="0">
                <a:solidFill>
                  <a:srgbClr val="FFFF00"/>
                </a:solidFill>
              </a:rPr>
              <a:t>Harmonic minor scale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If the </a:t>
            </a:r>
            <a:r>
              <a:rPr lang="en-US" sz="3200" b="1" i="1" dirty="0" smtClean="0">
                <a:solidFill>
                  <a:srgbClr val="0070C0"/>
                </a:solidFill>
              </a:rPr>
              <a:t>6</a:t>
            </a:r>
            <a:r>
              <a:rPr lang="en-US" sz="3200" b="1" i="1" baseline="30000" dirty="0" smtClean="0">
                <a:solidFill>
                  <a:srgbClr val="0070C0"/>
                </a:solidFill>
              </a:rPr>
              <a:t>th</a:t>
            </a:r>
            <a:r>
              <a:rPr lang="en-US" sz="3200" b="1" i="1" dirty="0" smtClean="0">
                <a:solidFill>
                  <a:srgbClr val="0070C0"/>
                </a:solidFill>
              </a:rPr>
              <a:t> and 7</a:t>
            </a:r>
            <a:r>
              <a:rPr lang="en-US" sz="3200" b="1" i="1" baseline="30000" dirty="0" smtClean="0">
                <a:solidFill>
                  <a:srgbClr val="0070C0"/>
                </a:solidFill>
              </a:rPr>
              <a:t>th</a:t>
            </a:r>
            <a:r>
              <a:rPr lang="en-US" sz="3200" b="1" i="1" dirty="0" smtClean="0">
                <a:solidFill>
                  <a:srgbClr val="0070C0"/>
                </a:solidFill>
              </a:rPr>
              <a:t> notes going up are raised but not raised going down</a:t>
            </a:r>
            <a:r>
              <a:rPr lang="en-US" sz="3200" b="1" i="1" dirty="0" smtClean="0"/>
              <a:t>, </a:t>
            </a:r>
            <a:r>
              <a:rPr lang="en-US" sz="3200" dirty="0" smtClean="0"/>
              <a:t>then it is a </a:t>
            </a:r>
            <a:r>
              <a:rPr lang="en-US" sz="3200" dirty="0" smtClean="0">
                <a:solidFill>
                  <a:srgbClr val="0070C0"/>
                </a:solidFill>
              </a:rPr>
              <a:t>Melodic minor scale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96438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90</TotalTime>
  <Words>303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Minor 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Minor Forms</dc:title>
  <dc:creator>Larry Hill</dc:creator>
  <cp:lastModifiedBy>Larry Hill</cp:lastModifiedBy>
  <cp:revision>9</cp:revision>
  <dcterms:created xsi:type="dcterms:W3CDTF">2014-06-06T02:39:54Z</dcterms:created>
  <dcterms:modified xsi:type="dcterms:W3CDTF">2014-06-06T04:10:08Z</dcterms:modified>
</cp:coreProperties>
</file>