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C351E9-0750-478D-9CB2-108291F401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A67EF3-FBA2-425B-81EC-A8EF5B7350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371600"/>
            <a:ext cx="7198659" cy="1731982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Minor Key Signatures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5800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400"/>
            <a:ext cx="7198659" cy="817582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Major Minor Relations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990600"/>
            <a:ext cx="754380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1806" y="1219200"/>
            <a:ext cx="74687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Major and minor keys that </a:t>
            </a:r>
            <a:r>
              <a:rPr lang="en-US" sz="3200" dirty="0" smtClean="0">
                <a:solidFill>
                  <a:srgbClr val="FFFF00"/>
                </a:solidFill>
              </a:rPr>
              <a:t>begin on the 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same note </a:t>
            </a:r>
            <a:r>
              <a:rPr lang="en-US" sz="3200" dirty="0" smtClean="0"/>
              <a:t>are called </a:t>
            </a:r>
            <a:r>
              <a:rPr lang="en-US" sz="3200" b="1" i="1" dirty="0" smtClean="0">
                <a:solidFill>
                  <a:srgbClr val="FF0000"/>
                </a:solidFill>
              </a:rPr>
              <a:t>Parallel.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0703" y="2438400"/>
            <a:ext cx="61622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Example:   C Major and C minor 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  both start on C.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15457" y="3810000"/>
            <a:ext cx="72891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Major and minors keys that </a:t>
            </a:r>
            <a:r>
              <a:rPr lang="en-US" sz="3200" dirty="0" smtClean="0">
                <a:solidFill>
                  <a:srgbClr val="FFFF00"/>
                </a:solidFill>
              </a:rPr>
              <a:t>have the 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same key signature </a:t>
            </a:r>
            <a:r>
              <a:rPr lang="en-US" sz="3200" dirty="0" smtClean="0"/>
              <a:t>are called </a:t>
            </a:r>
            <a:r>
              <a:rPr lang="en-US" sz="3200" b="1" i="1" dirty="0" smtClean="0">
                <a:solidFill>
                  <a:srgbClr val="00B0F0"/>
                </a:solidFill>
              </a:rPr>
              <a:t>Relative.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97770" y="5023991"/>
            <a:ext cx="67842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Example: C major and A minor both</a:t>
            </a:r>
          </a:p>
          <a:p>
            <a:r>
              <a:rPr lang="en-US" sz="3200" dirty="0" smtClean="0"/>
              <a:t>		have no sharps or flats.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800949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143000" y="152400"/>
            <a:ext cx="7198659" cy="817582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Finding Minor Keys 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990600"/>
            <a:ext cx="754380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1061" y="1447800"/>
            <a:ext cx="83006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parallel minor key signature can be</a:t>
            </a:r>
          </a:p>
          <a:p>
            <a:r>
              <a:rPr lang="en-US" sz="3200" dirty="0" smtClean="0"/>
              <a:t>found by </a:t>
            </a:r>
            <a:r>
              <a:rPr lang="en-US" sz="3200" b="1" i="1" dirty="0" smtClean="0">
                <a:solidFill>
                  <a:srgbClr val="FFFF00"/>
                </a:solidFill>
              </a:rPr>
              <a:t>adding three flats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/>
              <a:t>to the major key.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3200400"/>
            <a:ext cx="1880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Example: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3200400"/>
            <a:ext cx="37032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 major has     1 flat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3806588"/>
            <a:ext cx="1511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+3 flats</a:t>
            </a:r>
            <a:endParaRPr lang="en-US" sz="32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3608243" y="4391363"/>
            <a:ext cx="3833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 minor has    4 flats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58391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143000" y="152400"/>
            <a:ext cx="7198659" cy="817582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Flats vs. Sharps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990600"/>
            <a:ext cx="754380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72319" y="1524000"/>
            <a:ext cx="74911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When added together, sharps and flats</a:t>
            </a:r>
          </a:p>
          <a:p>
            <a:r>
              <a:rPr lang="en-US" sz="3200" b="1" i="1" dirty="0" smtClean="0">
                <a:solidFill>
                  <a:srgbClr val="FFFF00"/>
                </a:solidFill>
              </a:rPr>
              <a:t>cancel each other out</a:t>
            </a:r>
            <a:r>
              <a:rPr lang="en-US" sz="3200" dirty="0" smtClean="0"/>
              <a:t>, similar to positive</a:t>
            </a:r>
          </a:p>
          <a:p>
            <a:r>
              <a:rPr lang="en-US" sz="3200" dirty="0" smtClean="0"/>
              <a:t>and negative numbers.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3625362"/>
            <a:ext cx="1880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Example: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3639204"/>
            <a:ext cx="3988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 major has 2 sharps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131006" y="4210136"/>
            <a:ext cx="1511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+3 flats</a:t>
            </a:r>
            <a:endParaRPr lang="en-US" sz="32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692528" y="4794911"/>
            <a:ext cx="3850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D minor has 1 flat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848600" y="3717693"/>
            <a:ext cx="52610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2</a:t>
            </a:r>
          </a:p>
          <a:p>
            <a:r>
              <a:rPr lang="en-US" sz="3200" u="sng" dirty="0" smtClean="0"/>
              <a:t>-3</a:t>
            </a:r>
          </a:p>
          <a:p>
            <a:r>
              <a:rPr lang="en-US" sz="3200" dirty="0" smtClean="0"/>
              <a:t>-1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281042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143000" y="152400"/>
            <a:ext cx="7198659" cy="817582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Key Signature Limit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990600"/>
            <a:ext cx="754380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4400" y="1447800"/>
            <a:ext cx="746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key signature </a:t>
            </a:r>
            <a:r>
              <a:rPr lang="en-US" sz="3200" b="1" i="1" dirty="0" smtClean="0">
                <a:solidFill>
                  <a:srgbClr val="FFFF00"/>
                </a:solidFill>
              </a:rPr>
              <a:t>cannot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/>
              <a:t>have more than </a:t>
            </a:r>
            <a:r>
              <a:rPr lang="en-US" sz="3200" dirty="0" smtClean="0">
                <a:solidFill>
                  <a:srgbClr val="FF0000"/>
                </a:solidFill>
              </a:rPr>
              <a:t>seven</a:t>
            </a:r>
            <a:r>
              <a:rPr lang="en-US" sz="3200" dirty="0" smtClean="0"/>
              <a:t> flats or sharps.</a:t>
            </a:r>
            <a:endParaRPr lang="en-US" sz="3200" b="1" i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2806125"/>
            <a:ext cx="1983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Example: 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886200" y="2806124"/>
            <a:ext cx="4328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6 flats + 3 flats = 9 flats</a:t>
            </a:r>
            <a:endParaRPr lang="en-US" sz="32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084423" y="2603212"/>
            <a:ext cx="838200" cy="9906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7147829" y="2603211"/>
            <a:ext cx="838200" cy="9906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3886200"/>
            <a:ext cx="70716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When needed, </a:t>
            </a:r>
            <a:r>
              <a:rPr lang="en-US" sz="3200" dirty="0" smtClean="0">
                <a:solidFill>
                  <a:srgbClr val="FFFF00"/>
                </a:solidFill>
              </a:rPr>
              <a:t>use the enharmonic name</a:t>
            </a:r>
            <a:r>
              <a:rPr lang="en-US" sz="3200" dirty="0" smtClean="0"/>
              <a:t> of the note.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5304579"/>
            <a:ext cx="1983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Example: 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583435" y="5304579"/>
            <a:ext cx="5560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Instead of using </a:t>
            </a:r>
            <a:r>
              <a:rPr lang="en-US" sz="3200" dirty="0" smtClean="0">
                <a:solidFill>
                  <a:srgbClr val="FFFF00"/>
                </a:solidFill>
              </a:rPr>
              <a:t>G♭</a:t>
            </a:r>
            <a:r>
              <a:rPr lang="en-US" sz="3200" dirty="0" smtClean="0"/>
              <a:t>(6+3=9), 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583435" y="5862191"/>
            <a:ext cx="41601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use </a:t>
            </a:r>
            <a:r>
              <a:rPr lang="en-US" sz="3200" dirty="0" smtClean="0">
                <a:solidFill>
                  <a:srgbClr val="FFFF00"/>
                </a:solidFill>
              </a:rPr>
              <a:t>F♯</a:t>
            </a:r>
            <a:r>
              <a:rPr lang="en-US" sz="3200" dirty="0" smtClean="0"/>
              <a:t> (6♯ + 3♭ = 3♯).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90985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143000" y="152400"/>
            <a:ext cx="7198659" cy="817582"/>
          </a:xfrm>
        </p:spPr>
        <p:txBody>
          <a:bodyPr/>
          <a:lstStyle/>
          <a:p>
            <a:r>
              <a:rPr lang="en-US" sz="440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Minor </a:t>
            </a:r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Key “Crutch”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990600"/>
            <a:ext cx="754380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8581" y="1293167"/>
            <a:ext cx="828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/>
              <a:t>ll </a:t>
            </a:r>
            <a:r>
              <a:rPr lang="en-US" sz="2400" b="1" dirty="0" smtClean="0">
                <a:solidFill>
                  <a:srgbClr val="FFFF00"/>
                </a:solidFill>
              </a:rPr>
              <a:t>D</a:t>
            </a:r>
            <a:r>
              <a:rPr lang="en-US" sz="2400" dirty="0" smtClean="0"/>
              <a:t>ogs </a:t>
            </a:r>
            <a:r>
              <a:rPr lang="en-US" sz="2400" b="1" dirty="0" smtClean="0">
                <a:solidFill>
                  <a:srgbClr val="FFFF00"/>
                </a:solidFill>
              </a:rPr>
              <a:t>G</a:t>
            </a:r>
            <a:r>
              <a:rPr lang="en-US" sz="2400" dirty="0" smtClean="0"/>
              <a:t>et </a:t>
            </a:r>
            <a:r>
              <a:rPr lang="en-US" sz="2400" b="1" dirty="0" smtClean="0">
                <a:solidFill>
                  <a:srgbClr val="FFFF00"/>
                </a:solidFill>
              </a:rPr>
              <a:t>C</a:t>
            </a:r>
            <a:r>
              <a:rPr lang="en-US" sz="2400" dirty="0" smtClean="0"/>
              <a:t>aught </a:t>
            </a:r>
            <a:r>
              <a:rPr lang="en-US" sz="2400" b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/>
              <a:t>or </a:t>
            </a:r>
            <a:r>
              <a:rPr lang="en-US" sz="2400" b="1" dirty="0" smtClean="0">
                <a:solidFill>
                  <a:srgbClr val="FFFF00"/>
                </a:solidFill>
              </a:rPr>
              <a:t>B</a:t>
            </a:r>
            <a:r>
              <a:rPr lang="en-US" sz="2400" dirty="0" smtClean="0"/>
              <a:t>iting </a:t>
            </a:r>
            <a:r>
              <a:rPr lang="en-US" sz="2400" b="1" dirty="0" smtClean="0">
                <a:solidFill>
                  <a:srgbClr val="FFFF00"/>
                </a:solidFill>
              </a:rPr>
              <a:t>E</a:t>
            </a:r>
            <a:r>
              <a:rPr lang="en-US" sz="2400" dirty="0" smtClean="0"/>
              <a:t>lementary </a:t>
            </a:r>
            <a:r>
              <a:rPr lang="en-US" sz="2400" b="1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/>
              <a:t>dministrators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200400"/>
            <a:ext cx="5344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    D    G    C    F    B    E    A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3785175"/>
            <a:ext cx="53447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    D    G    C    F    B    E    A</a:t>
            </a:r>
          </a:p>
          <a:p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710257" y="1981200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Sharps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900213" y="4990660"/>
            <a:ext cx="1047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Flats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9622" y="3048000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♯     ♯     ♯     ♯    ♯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266003" y="3632775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♭   ♭  ♭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742924" y="4327486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0     1     2     3    4     5    6     7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742924" y="2605616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7     6     5     4     3    2    1     0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865718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8269" y="173018"/>
            <a:ext cx="8143661" cy="817582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The Crutch (circle) </a:t>
            </a:r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Teaches . . . 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990600"/>
            <a:ext cx="7543800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3178634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All the minor key signatures:  B minor has two sharps, B♭ minor has five flats, C minor has three flats, and so forth.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92D050"/>
                </a:solidFill>
              </a:rPr>
              <a:t>The </a:t>
            </a:r>
            <a:r>
              <a:rPr lang="en-US" sz="2400" dirty="0" smtClean="0">
                <a:solidFill>
                  <a:srgbClr val="92D050"/>
                </a:solidFill>
              </a:rPr>
              <a:t>number </a:t>
            </a:r>
            <a:r>
              <a:rPr lang="en-US" sz="2400" dirty="0">
                <a:solidFill>
                  <a:srgbClr val="92D050"/>
                </a:solidFill>
              </a:rPr>
              <a:t>of sharps </a:t>
            </a:r>
            <a:r>
              <a:rPr lang="en-US" sz="2400" dirty="0" smtClean="0">
                <a:solidFill>
                  <a:srgbClr val="92D050"/>
                </a:solidFill>
              </a:rPr>
              <a:t>plus </a:t>
            </a:r>
            <a:r>
              <a:rPr lang="en-US" sz="2400" dirty="0">
                <a:solidFill>
                  <a:srgbClr val="92D050"/>
                </a:solidFill>
              </a:rPr>
              <a:t>flats of </a:t>
            </a:r>
            <a:r>
              <a:rPr lang="en-US" sz="2400" dirty="0" smtClean="0">
                <a:solidFill>
                  <a:srgbClr val="92D050"/>
                </a:solidFill>
              </a:rPr>
              <a:t>the same </a:t>
            </a:r>
            <a:r>
              <a:rPr lang="en-US" sz="2400" dirty="0">
                <a:solidFill>
                  <a:srgbClr val="92D050"/>
                </a:solidFill>
              </a:rPr>
              <a:t>letter </a:t>
            </a:r>
            <a:r>
              <a:rPr lang="en-US" sz="2400" dirty="0" smtClean="0">
                <a:solidFill>
                  <a:srgbClr val="92D050"/>
                </a:solidFill>
              </a:rPr>
              <a:t>keys always equals </a:t>
            </a:r>
            <a:r>
              <a:rPr lang="en-US" sz="2400" dirty="0">
                <a:solidFill>
                  <a:srgbClr val="92D050"/>
                </a:solidFill>
              </a:rPr>
              <a:t>7.  Example:  F (4 flats) + F♯ (3 sharps) = 7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 = no sharps or flats.  A♯ = 7 sharps.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A ♭= 7 flats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</a:rPr>
              <a:t>E♭ &amp; D♯ (same note) both have 6 (flats and sharps).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070422"/>
            <a:ext cx="3373661" cy="214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7865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350</TotalTime>
  <Words>347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Minor Key Signatures</vt:lpstr>
      <vt:lpstr>Major Minor Relations</vt:lpstr>
      <vt:lpstr>Finding Minor Keys </vt:lpstr>
      <vt:lpstr>Flats vs. Sharps</vt:lpstr>
      <vt:lpstr>Key Signature Limit</vt:lpstr>
      <vt:lpstr>Minor Key “Crutch”</vt:lpstr>
      <vt:lpstr>The Crutch (circle) Teaches . . 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Minor Key Signatures</dc:title>
  <dc:creator>Larry Hill</dc:creator>
  <cp:lastModifiedBy>Larry Hill</cp:lastModifiedBy>
  <cp:revision>20</cp:revision>
  <dcterms:created xsi:type="dcterms:W3CDTF">2014-06-06T12:18:46Z</dcterms:created>
  <dcterms:modified xsi:type="dcterms:W3CDTF">2014-06-16T17:04:07Z</dcterms:modified>
</cp:coreProperties>
</file>