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8" y="-7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267664-1B67-4B8C-A690-E522B74C9E30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BEF9FC-56AB-4474-B350-F222F5AB6CC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267664-1B67-4B8C-A690-E522B74C9E30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BEF9FC-56AB-4474-B350-F222F5AB6C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267664-1B67-4B8C-A690-E522B74C9E30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BEF9FC-56AB-4474-B350-F222F5AB6C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267664-1B67-4B8C-A690-E522B74C9E30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BEF9FC-56AB-4474-B350-F222F5AB6C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267664-1B67-4B8C-A690-E522B74C9E30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BEF9FC-56AB-4474-B350-F222F5AB6CC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267664-1B67-4B8C-A690-E522B74C9E30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BEF9FC-56AB-4474-B350-F222F5AB6C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267664-1B67-4B8C-A690-E522B74C9E30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BEF9FC-56AB-4474-B350-F222F5AB6C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267664-1B67-4B8C-A690-E522B74C9E30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BEF9FC-56AB-4474-B350-F222F5AB6C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267664-1B67-4B8C-A690-E522B74C9E30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BEF9FC-56AB-4474-B350-F222F5AB6CC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267664-1B67-4B8C-A690-E522B74C9E30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BEF9FC-56AB-4474-B350-F222F5AB6C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267664-1B67-4B8C-A690-E522B74C9E30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BEF9FC-56AB-4474-B350-F222F5AB6CC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0267664-1B67-4B8C-A690-E522B74C9E30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DBEF9FC-56AB-4474-B350-F222F5AB6CCB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54680" y="1600200"/>
            <a:ext cx="3672840" cy="862584"/>
          </a:xfrm>
        </p:spPr>
        <p:txBody>
          <a:bodyPr/>
          <a:lstStyle/>
          <a:p>
            <a:r>
              <a:rPr lang="en-US" dirty="0" smtClean="0"/>
              <a:t>Music Theory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752600" y="2743200"/>
            <a:ext cx="6477000" cy="0"/>
          </a:xfrm>
          <a:prstGeom prst="line">
            <a:avLst/>
          </a:prstGeom>
          <a:ln w="571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6566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86200" y="0"/>
            <a:ext cx="1836420" cy="862584"/>
          </a:xfrm>
        </p:spPr>
        <p:txBody>
          <a:bodyPr/>
          <a:lstStyle/>
          <a:p>
            <a:r>
              <a:rPr lang="en-US" dirty="0" smtClean="0"/>
              <a:t>Thirds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862607" y="990600"/>
            <a:ext cx="6477000" cy="0"/>
          </a:xfrm>
          <a:prstGeom prst="line">
            <a:avLst/>
          </a:prstGeom>
          <a:ln w="571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070020" y="1143000"/>
            <a:ext cx="792479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The interval between two notes on consecutive lines or spaces is called a </a:t>
            </a:r>
            <a:r>
              <a:rPr lang="en-US" sz="3200" b="1" dirty="0" smtClean="0">
                <a:solidFill>
                  <a:schemeClr val="accent3"/>
                </a:solidFill>
              </a:rPr>
              <a:t>third</a:t>
            </a:r>
            <a:r>
              <a:rPr lang="en-US" sz="3200" dirty="0" smtClean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1070020" y="4953000"/>
            <a:ext cx="77691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Thirds are the </a:t>
            </a:r>
            <a:r>
              <a:rPr lang="en-US" sz="3200" b="1" dirty="0" smtClean="0">
                <a:solidFill>
                  <a:schemeClr val="accent5"/>
                </a:solidFill>
              </a:rPr>
              <a:t>building blocks</a:t>
            </a:r>
            <a:r>
              <a:rPr lang="en-US" sz="3200" dirty="0" smtClean="0"/>
              <a:t> of western harmony.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1078427" y="2362200"/>
            <a:ext cx="729007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The most commonly used thirds are . . . </a:t>
            </a:r>
          </a:p>
          <a:p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1752600" y="2900809"/>
            <a:ext cx="658700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92D050"/>
                </a:solidFill>
              </a:rPr>
              <a:t>Minor</a:t>
            </a:r>
            <a:r>
              <a:rPr lang="en-US" sz="3200" dirty="0" smtClean="0"/>
              <a:t> thirds (m3) which </a:t>
            </a:r>
            <a:r>
              <a:rPr lang="en-US" sz="3200" dirty="0" smtClean="0"/>
              <a:t>have </a:t>
            </a:r>
            <a:r>
              <a:rPr lang="en-US" sz="3200" dirty="0" smtClean="0">
                <a:solidFill>
                  <a:srgbClr val="92D050"/>
                </a:solidFill>
              </a:rPr>
              <a:t>three</a:t>
            </a:r>
            <a:r>
              <a:rPr lang="en-US" sz="3200" dirty="0" smtClean="0"/>
              <a:t> half steps.</a:t>
            </a:r>
          </a:p>
          <a:p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1827971" y="3962400"/>
            <a:ext cx="6248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00B0F0"/>
                </a:solidFill>
              </a:rPr>
              <a:t>Major</a:t>
            </a:r>
            <a:r>
              <a:rPr lang="en-US" sz="3200" dirty="0" smtClean="0"/>
              <a:t> thirds (M3) which </a:t>
            </a:r>
            <a:r>
              <a:rPr lang="en-US" sz="3200" dirty="0" smtClean="0"/>
              <a:t>have </a:t>
            </a:r>
            <a:r>
              <a:rPr lang="en-US" sz="3200" dirty="0" smtClean="0">
                <a:solidFill>
                  <a:srgbClr val="00B0F0"/>
                </a:solidFill>
              </a:rPr>
              <a:t>four</a:t>
            </a:r>
            <a:r>
              <a:rPr lang="en-US" sz="3200" dirty="0" smtClean="0"/>
              <a:t> half steps.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49862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00807" y="0"/>
            <a:ext cx="4800600" cy="862584"/>
          </a:xfrm>
        </p:spPr>
        <p:txBody>
          <a:bodyPr>
            <a:normAutofit/>
          </a:bodyPr>
          <a:lstStyle/>
          <a:p>
            <a:r>
              <a:rPr lang="en-US" dirty="0" smtClean="0"/>
              <a:t>Chord Construction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862607" y="990600"/>
            <a:ext cx="6477000" cy="0"/>
          </a:xfrm>
          <a:prstGeom prst="line">
            <a:avLst/>
          </a:prstGeom>
          <a:ln w="571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033331" y="6793974"/>
            <a:ext cx="792479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2400" b="1" dirty="0">
                <a:solidFill>
                  <a:schemeClr val="accent3"/>
                </a:solidFill>
              </a:rPr>
              <a:t>	</a:t>
            </a:r>
            <a:endParaRPr lang="en-US" sz="2400" b="1" dirty="0" smtClean="0">
              <a:solidFill>
                <a:schemeClr val="accent3"/>
              </a:solidFill>
            </a:endParaRPr>
          </a:p>
          <a:p>
            <a:endParaRPr lang="en-US" sz="2400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en-US" sz="2400" dirty="0" smtClean="0"/>
          </a:p>
          <a:p>
            <a:pPr lvl="1"/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Example:</a:t>
            </a:r>
            <a:endParaRPr lang="en-US" sz="2400" b="1" dirty="0" smtClean="0">
              <a:solidFill>
                <a:schemeClr val="tx2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400" b="1" dirty="0" smtClean="0">
              <a:solidFill>
                <a:schemeClr val="tx2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tx2"/>
              </a:solidFill>
            </a:endParaRPr>
          </a:p>
          <a:p>
            <a:endParaRPr lang="en-US" sz="2400" b="1" dirty="0">
              <a:solidFill>
                <a:schemeClr val="tx2"/>
              </a:solidFill>
            </a:endParaRPr>
          </a:p>
          <a:p>
            <a:pPr lvl="1"/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Example:</a:t>
            </a:r>
            <a:endParaRPr lang="en-US" sz="2400" dirty="0" smtClean="0">
              <a:solidFill>
                <a:schemeClr val="tx2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2"/>
              </a:solidFill>
            </a:endParaRPr>
          </a:p>
          <a:p>
            <a:endParaRPr lang="en-US" sz="2400" b="1" dirty="0">
              <a:solidFill>
                <a:srgbClr val="00B0F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295400" y="1378039"/>
            <a:ext cx="74650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Two notes on consecutive lines or spaces form a </a:t>
            </a:r>
            <a:r>
              <a:rPr lang="en-US" sz="2400" b="1" dirty="0" smtClean="0">
                <a:solidFill>
                  <a:schemeClr val="accent3"/>
                </a:solidFill>
              </a:rPr>
              <a:t>third.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95400" y="3181082"/>
            <a:ext cx="47813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Two thirds together form a </a:t>
            </a:r>
            <a:r>
              <a:rPr lang="en-US" sz="2400" b="1" dirty="0" smtClean="0">
                <a:solidFill>
                  <a:srgbClr val="00B0F0"/>
                </a:solidFill>
              </a:rPr>
              <a:t>triad.</a:t>
            </a:r>
          </a:p>
          <a:p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1447800" y="5181600"/>
            <a:ext cx="57205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Three thirds together form a </a:t>
            </a:r>
            <a:r>
              <a:rPr lang="en-US" sz="2400" b="1" dirty="0" smtClean="0">
                <a:solidFill>
                  <a:srgbClr val="FF0000"/>
                </a:solidFill>
              </a:rPr>
              <a:t>7</a:t>
            </a:r>
            <a:r>
              <a:rPr lang="en-US" sz="2400" b="1" baseline="30000" dirty="0" smtClean="0">
                <a:solidFill>
                  <a:srgbClr val="FF0000"/>
                </a:solidFill>
              </a:rPr>
              <a:t>th</a:t>
            </a:r>
            <a:r>
              <a:rPr lang="en-US" sz="2400" b="1" dirty="0" smtClean="0">
                <a:solidFill>
                  <a:srgbClr val="FF0000"/>
                </a:solidFill>
              </a:rPr>
              <a:t> chord.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2057400" y="1839704"/>
            <a:ext cx="3043706" cy="855388"/>
            <a:chOff x="2057400" y="1839704"/>
            <a:chExt cx="3043706" cy="855388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4769" y="1896591"/>
              <a:ext cx="1176337" cy="7985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TextBox 11"/>
            <p:cNvSpPr txBox="1"/>
            <p:nvPr/>
          </p:nvSpPr>
          <p:spPr>
            <a:xfrm>
              <a:off x="2057400" y="1839704"/>
              <a:ext cx="12971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bg2">
                      <a:lumMod val="25000"/>
                    </a:schemeClr>
                  </a:solidFill>
                </a:rPr>
                <a:t>Example:</a:t>
              </a:r>
              <a:endParaRPr lang="en-US" sz="2400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2057400" y="3596580"/>
            <a:ext cx="3051220" cy="1070261"/>
            <a:chOff x="2057400" y="3596580"/>
            <a:chExt cx="3051220" cy="1070261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34651" y="3816246"/>
              <a:ext cx="1273969" cy="8505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" name="TextBox 15"/>
            <p:cNvSpPr txBox="1"/>
            <p:nvPr/>
          </p:nvSpPr>
          <p:spPr>
            <a:xfrm>
              <a:off x="2057400" y="3596580"/>
              <a:ext cx="12971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bg2">
                      <a:lumMod val="25000"/>
                    </a:schemeClr>
                  </a:solidFill>
                </a:rPr>
                <a:t>Example:</a:t>
              </a:r>
              <a:endParaRPr lang="en-US" sz="24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2133600" y="5597098"/>
            <a:ext cx="3048469" cy="1062451"/>
            <a:chOff x="2133600" y="5597098"/>
            <a:chExt cx="3048469" cy="1062451"/>
          </a:xfrm>
        </p:grpSpPr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4769" y="5791200"/>
              <a:ext cx="1257300" cy="868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" name="TextBox 16"/>
            <p:cNvSpPr txBox="1"/>
            <p:nvPr/>
          </p:nvSpPr>
          <p:spPr>
            <a:xfrm>
              <a:off x="2133600" y="5597098"/>
              <a:ext cx="12971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bg2">
                      <a:lumMod val="25000"/>
                    </a:schemeClr>
                  </a:solidFill>
                </a:rPr>
                <a:t>Example: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4830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10391"/>
            <a:ext cx="4800600" cy="862584"/>
          </a:xfrm>
        </p:spPr>
        <p:txBody>
          <a:bodyPr>
            <a:normAutofit/>
          </a:bodyPr>
          <a:lstStyle/>
          <a:p>
            <a:r>
              <a:rPr lang="en-US" dirty="0" smtClean="0"/>
              <a:t>Chord Quality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862607" y="990600"/>
            <a:ext cx="6477000" cy="0"/>
          </a:xfrm>
          <a:prstGeom prst="line">
            <a:avLst/>
          </a:prstGeom>
          <a:ln w="571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033331" y="6793974"/>
            <a:ext cx="792479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2400" b="1" dirty="0">
                <a:solidFill>
                  <a:schemeClr val="accent3"/>
                </a:solidFill>
              </a:rPr>
              <a:t>	</a:t>
            </a:r>
            <a:endParaRPr lang="en-US" sz="2400" b="1" dirty="0" smtClean="0">
              <a:solidFill>
                <a:schemeClr val="accent3"/>
              </a:solidFill>
            </a:endParaRPr>
          </a:p>
          <a:p>
            <a:endParaRPr lang="en-US" sz="2400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en-US" sz="2400" dirty="0" smtClean="0"/>
          </a:p>
          <a:p>
            <a:pPr lvl="1"/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Example:</a:t>
            </a:r>
            <a:endParaRPr lang="en-US" sz="2400" b="1" dirty="0" smtClean="0">
              <a:solidFill>
                <a:schemeClr val="tx2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400" b="1" dirty="0" smtClean="0">
              <a:solidFill>
                <a:schemeClr val="tx2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tx2"/>
              </a:solidFill>
            </a:endParaRPr>
          </a:p>
          <a:p>
            <a:endParaRPr lang="en-US" sz="2400" b="1" dirty="0">
              <a:solidFill>
                <a:schemeClr val="tx2"/>
              </a:solidFill>
            </a:endParaRPr>
          </a:p>
          <a:p>
            <a:pPr lvl="1"/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Example:</a:t>
            </a:r>
            <a:endParaRPr lang="en-US" sz="2400" dirty="0" smtClean="0">
              <a:solidFill>
                <a:schemeClr val="tx2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2"/>
              </a:solidFill>
            </a:endParaRPr>
          </a:p>
          <a:p>
            <a:endParaRPr lang="en-US" sz="2400" b="1" dirty="0">
              <a:solidFill>
                <a:srgbClr val="00B0F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274220" y="1219199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arrangement of major and minor thirds within a chord determines its </a:t>
            </a:r>
            <a:r>
              <a:rPr lang="en-US" sz="2400" b="1" dirty="0" smtClean="0">
                <a:solidFill>
                  <a:srgbClr val="7030A0"/>
                </a:solidFill>
              </a:rPr>
              <a:t>quality.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08633" y="2438400"/>
            <a:ext cx="75366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 </a:t>
            </a:r>
            <a:r>
              <a:rPr lang="en-US" sz="2400" b="1" dirty="0" smtClean="0">
                <a:solidFill>
                  <a:srgbClr val="FF0000"/>
                </a:solidFill>
              </a:rPr>
              <a:t>major</a:t>
            </a:r>
            <a:r>
              <a:rPr lang="en-US" sz="2400" dirty="0" smtClean="0"/>
              <a:t> third below a </a:t>
            </a:r>
            <a:r>
              <a:rPr lang="en-US" sz="2400" b="1" dirty="0" smtClean="0">
                <a:solidFill>
                  <a:srgbClr val="00B0F0"/>
                </a:solidFill>
              </a:rPr>
              <a:t>minor</a:t>
            </a:r>
            <a:r>
              <a:rPr lang="en-US" sz="2400" dirty="0" smtClean="0"/>
              <a:t> third forms a </a:t>
            </a:r>
            <a:r>
              <a:rPr lang="en-US" sz="2400" b="1" dirty="0" smtClean="0"/>
              <a:t>major triad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900065"/>
            <a:ext cx="2846538" cy="2898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56" name="Group 2055"/>
          <p:cNvGrpSpPr/>
          <p:nvPr/>
        </p:nvGrpSpPr>
        <p:grpSpPr>
          <a:xfrm>
            <a:off x="4065737" y="4550717"/>
            <a:ext cx="4111702" cy="461665"/>
            <a:chOff x="4065737" y="4550717"/>
            <a:chExt cx="4111702" cy="461665"/>
          </a:xfrm>
        </p:grpSpPr>
        <p:grpSp>
          <p:nvGrpSpPr>
            <p:cNvPr id="2053" name="Group 2052"/>
            <p:cNvGrpSpPr/>
            <p:nvPr/>
          </p:nvGrpSpPr>
          <p:grpSpPr>
            <a:xfrm>
              <a:off x="4065737" y="4591050"/>
              <a:ext cx="520117" cy="266700"/>
              <a:chOff x="4356682" y="4686300"/>
              <a:chExt cx="520117" cy="266700"/>
            </a:xfrm>
          </p:grpSpPr>
          <p:cxnSp>
            <p:nvCxnSpPr>
              <p:cNvPr id="19" name="Straight Connector 18"/>
              <p:cNvCxnSpPr/>
              <p:nvPr/>
            </p:nvCxnSpPr>
            <p:spPr>
              <a:xfrm flipV="1">
                <a:off x="4356682" y="4800600"/>
                <a:ext cx="520117" cy="1524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4356682" y="4686300"/>
                <a:ext cx="520117" cy="1143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54" name="TextBox 2053"/>
            <p:cNvSpPr txBox="1"/>
            <p:nvPr/>
          </p:nvSpPr>
          <p:spPr>
            <a:xfrm>
              <a:off x="4645382" y="4550717"/>
              <a:ext cx="353205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four half steps = major 3</a:t>
              </a:r>
              <a:r>
                <a:rPr lang="en-US" sz="2400" baseline="30000" dirty="0" smtClean="0"/>
                <a:t>rd</a:t>
              </a:r>
              <a:r>
                <a:rPr lang="en-US" sz="2400" dirty="0" smtClean="0"/>
                <a:t> </a:t>
              </a:r>
              <a:endParaRPr lang="en-US" sz="2400" dirty="0"/>
            </a:p>
          </p:txBody>
        </p:sp>
      </p:grpSp>
      <p:grpSp>
        <p:nvGrpSpPr>
          <p:cNvPr id="2057" name="Group 2056"/>
          <p:cNvGrpSpPr/>
          <p:nvPr/>
        </p:nvGrpSpPr>
        <p:grpSpPr>
          <a:xfrm>
            <a:off x="4065738" y="4017317"/>
            <a:ext cx="4268645" cy="461665"/>
            <a:chOff x="4065738" y="4017317"/>
            <a:chExt cx="4268645" cy="461665"/>
          </a:xfrm>
        </p:grpSpPr>
        <p:grpSp>
          <p:nvGrpSpPr>
            <p:cNvPr id="41" name="Group 40"/>
            <p:cNvGrpSpPr/>
            <p:nvPr/>
          </p:nvGrpSpPr>
          <p:grpSpPr>
            <a:xfrm>
              <a:off x="4065738" y="4191000"/>
              <a:ext cx="520117" cy="266700"/>
              <a:chOff x="4356682" y="4686300"/>
              <a:chExt cx="520117" cy="266700"/>
            </a:xfrm>
          </p:grpSpPr>
          <p:cxnSp>
            <p:nvCxnSpPr>
              <p:cNvPr id="42" name="Straight Connector 41"/>
              <p:cNvCxnSpPr/>
              <p:nvPr/>
            </p:nvCxnSpPr>
            <p:spPr>
              <a:xfrm flipV="1">
                <a:off x="4356682" y="4800600"/>
                <a:ext cx="520117" cy="1524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>
                <a:off x="4356682" y="4686300"/>
                <a:ext cx="520117" cy="1143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55" name="Rectangle 2054"/>
            <p:cNvSpPr/>
            <p:nvPr/>
          </p:nvSpPr>
          <p:spPr>
            <a:xfrm>
              <a:off x="4635550" y="4017317"/>
              <a:ext cx="369883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/>
                <a:t>three half steps = minor 3</a:t>
              </a:r>
              <a:r>
                <a:rPr lang="en-US" sz="2400" baseline="30000" dirty="0" smtClean="0"/>
                <a:t>rd</a:t>
              </a:r>
              <a:r>
                <a:rPr lang="en-US" sz="2400" dirty="0" smtClean="0"/>
                <a:t> </a:t>
              </a:r>
              <a:endParaRPr lang="en-US" sz="2400" dirty="0"/>
            </a:p>
          </p:txBody>
        </p:sp>
      </p:grpSp>
      <p:sp>
        <p:nvSpPr>
          <p:cNvPr id="2058" name="TextBox 2057"/>
          <p:cNvSpPr txBox="1"/>
          <p:nvPr/>
        </p:nvSpPr>
        <p:spPr>
          <a:xfrm>
            <a:off x="2362200" y="5224546"/>
            <a:ext cx="25370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Major triad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47312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205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00663" y="0"/>
            <a:ext cx="1952617" cy="862584"/>
          </a:xfrm>
        </p:spPr>
        <p:txBody>
          <a:bodyPr>
            <a:normAutofit/>
          </a:bodyPr>
          <a:lstStyle/>
          <a:p>
            <a:r>
              <a:rPr lang="en-US" dirty="0" smtClean="0"/>
              <a:t>Triads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862607" y="990600"/>
            <a:ext cx="6477000" cy="0"/>
          </a:xfrm>
          <a:prstGeom prst="line">
            <a:avLst/>
          </a:prstGeom>
          <a:ln w="571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033331" y="6793974"/>
            <a:ext cx="792479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2400" b="1" dirty="0">
                <a:solidFill>
                  <a:schemeClr val="accent3"/>
                </a:solidFill>
              </a:rPr>
              <a:t>	</a:t>
            </a:r>
            <a:endParaRPr lang="en-US" sz="2400" b="1" dirty="0" smtClean="0">
              <a:solidFill>
                <a:schemeClr val="accent3"/>
              </a:solidFill>
            </a:endParaRPr>
          </a:p>
          <a:p>
            <a:endParaRPr lang="en-US" sz="2400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en-US" sz="2400" dirty="0" smtClean="0"/>
          </a:p>
          <a:p>
            <a:pPr lvl="1"/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Example:</a:t>
            </a:r>
            <a:endParaRPr lang="en-US" sz="2400" b="1" dirty="0" smtClean="0">
              <a:solidFill>
                <a:schemeClr val="tx2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400" b="1" dirty="0" smtClean="0">
              <a:solidFill>
                <a:schemeClr val="tx2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tx2"/>
              </a:solidFill>
            </a:endParaRPr>
          </a:p>
          <a:p>
            <a:endParaRPr lang="en-US" sz="2400" b="1" dirty="0">
              <a:solidFill>
                <a:schemeClr val="tx2"/>
              </a:solidFill>
            </a:endParaRPr>
          </a:p>
          <a:p>
            <a:pPr lvl="1"/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Example:</a:t>
            </a:r>
            <a:endParaRPr lang="en-US" sz="2400" dirty="0" smtClean="0">
              <a:solidFill>
                <a:schemeClr val="tx2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2"/>
              </a:solidFill>
            </a:endParaRPr>
          </a:p>
          <a:p>
            <a:endParaRPr lang="en-US" sz="2400" b="1" dirty="0">
              <a:solidFill>
                <a:srgbClr val="00B0F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274220" y="1219199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 the diagram below, </a:t>
            </a:r>
            <a:r>
              <a:rPr lang="en-US" sz="2400" b="1" dirty="0" smtClean="0">
                <a:solidFill>
                  <a:srgbClr val="00B0F0"/>
                </a:solidFill>
              </a:rPr>
              <a:t>small boxes </a:t>
            </a:r>
            <a:r>
              <a:rPr lang="en-US" sz="2400" dirty="0" smtClean="0"/>
              <a:t>represent </a:t>
            </a:r>
            <a:r>
              <a:rPr lang="en-US" sz="2400" b="1" dirty="0" smtClean="0">
                <a:solidFill>
                  <a:srgbClr val="00B0F0"/>
                </a:solidFill>
              </a:rPr>
              <a:t>minor</a:t>
            </a:r>
            <a:r>
              <a:rPr lang="en-US" sz="2400" dirty="0" smtClean="0"/>
              <a:t> thirds and </a:t>
            </a:r>
            <a:r>
              <a:rPr lang="en-US" sz="2400" b="1" dirty="0" smtClean="0">
                <a:solidFill>
                  <a:srgbClr val="FF0000"/>
                </a:solidFill>
              </a:rPr>
              <a:t>large boxes </a:t>
            </a:r>
            <a:r>
              <a:rPr lang="en-US" sz="2400" dirty="0" smtClean="0"/>
              <a:t>represent </a:t>
            </a:r>
            <a:r>
              <a:rPr lang="en-US" sz="2400" b="1" dirty="0" smtClean="0">
                <a:solidFill>
                  <a:srgbClr val="FF0000"/>
                </a:solidFill>
              </a:rPr>
              <a:t>major thirds</a:t>
            </a:r>
            <a:r>
              <a:rPr lang="en-US" sz="2400" dirty="0" smtClean="0"/>
              <a:t>.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2058" name="TextBox 2057"/>
          <p:cNvSpPr txBox="1"/>
          <p:nvPr/>
        </p:nvSpPr>
        <p:spPr>
          <a:xfrm>
            <a:off x="1275449" y="5218331"/>
            <a:ext cx="15581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Major</a:t>
            </a:r>
          </a:p>
          <a:p>
            <a:pPr algn="ctr"/>
            <a:r>
              <a:rPr lang="en-US" sz="2800" b="1" dirty="0" smtClean="0"/>
              <a:t>(M)</a:t>
            </a:r>
            <a:endParaRPr lang="en-US" sz="2800" b="1" dirty="0"/>
          </a:p>
        </p:txBody>
      </p:sp>
      <p:grpSp>
        <p:nvGrpSpPr>
          <p:cNvPr id="11" name="Group 10"/>
          <p:cNvGrpSpPr/>
          <p:nvPr/>
        </p:nvGrpSpPr>
        <p:grpSpPr>
          <a:xfrm>
            <a:off x="5137068" y="3238500"/>
            <a:ext cx="685800" cy="1828800"/>
            <a:chOff x="4899292" y="2819400"/>
            <a:chExt cx="685800" cy="1828800"/>
          </a:xfrm>
        </p:grpSpPr>
        <p:sp>
          <p:nvSpPr>
            <p:cNvPr id="21" name="Rectangle 20"/>
            <p:cNvSpPr/>
            <p:nvPr/>
          </p:nvSpPr>
          <p:spPr>
            <a:xfrm>
              <a:off x="4899292" y="2819400"/>
              <a:ext cx="685800" cy="914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899292" y="3733800"/>
              <a:ext cx="685800" cy="914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616177" y="2930013"/>
            <a:ext cx="685800" cy="2209800"/>
            <a:chOff x="2133600" y="2819400"/>
            <a:chExt cx="685800" cy="2209800"/>
          </a:xfrm>
        </p:grpSpPr>
        <p:sp>
          <p:nvSpPr>
            <p:cNvPr id="20" name="Rectangle 19"/>
            <p:cNvSpPr/>
            <p:nvPr/>
          </p:nvSpPr>
          <p:spPr>
            <a:xfrm>
              <a:off x="2133600" y="2819400"/>
              <a:ext cx="685800" cy="914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133600" y="3733800"/>
              <a:ext cx="685800" cy="1295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200400" y="2895600"/>
            <a:ext cx="685800" cy="2209800"/>
            <a:chOff x="3720465" y="3785419"/>
            <a:chExt cx="685800" cy="2209800"/>
          </a:xfrm>
        </p:grpSpPr>
        <p:sp>
          <p:nvSpPr>
            <p:cNvPr id="7" name="Rectangle 6"/>
            <p:cNvSpPr/>
            <p:nvPr/>
          </p:nvSpPr>
          <p:spPr>
            <a:xfrm>
              <a:off x="3720465" y="5080819"/>
              <a:ext cx="685800" cy="914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720465" y="3785419"/>
              <a:ext cx="685800" cy="1295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7239000" y="2476500"/>
            <a:ext cx="685800" cy="2590800"/>
            <a:chOff x="6708058" y="2476500"/>
            <a:chExt cx="685800" cy="2590800"/>
          </a:xfrm>
        </p:grpSpPr>
        <p:sp>
          <p:nvSpPr>
            <p:cNvPr id="25" name="Rectangle 24"/>
            <p:cNvSpPr/>
            <p:nvPr/>
          </p:nvSpPr>
          <p:spPr>
            <a:xfrm>
              <a:off x="6708058" y="3771900"/>
              <a:ext cx="685800" cy="1295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6708058" y="2476500"/>
              <a:ext cx="685800" cy="1295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2905519" y="5204881"/>
            <a:ext cx="121058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Minor</a:t>
            </a:r>
          </a:p>
          <a:p>
            <a:pPr algn="ctr"/>
            <a:r>
              <a:rPr lang="en-US" sz="2800" b="1" dirty="0" smtClean="0"/>
              <a:t>(m)</a:t>
            </a:r>
            <a:endParaRPr lang="en-US" sz="2800" b="1" dirty="0"/>
          </a:p>
        </p:txBody>
      </p:sp>
      <p:sp>
        <p:nvSpPr>
          <p:cNvPr id="14" name="Rectangle 13"/>
          <p:cNvSpPr/>
          <p:nvPr/>
        </p:nvSpPr>
        <p:spPr>
          <a:xfrm>
            <a:off x="4433046" y="5218331"/>
            <a:ext cx="2093843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 smtClean="0"/>
              <a:t>Diminished</a:t>
            </a:r>
          </a:p>
          <a:p>
            <a:pPr algn="ctr"/>
            <a:r>
              <a:rPr lang="en-US" sz="2800" b="1" dirty="0" smtClean="0"/>
              <a:t>(dim)</a:t>
            </a:r>
            <a:endParaRPr lang="en-US" sz="2800" b="1" dirty="0"/>
          </a:p>
        </p:txBody>
      </p:sp>
      <p:sp>
        <p:nvSpPr>
          <p:cNvPr id="15" name="Rectangle 14"/>
          <p:cNvSpPr/>
          <p:nvPr/>
        </p:nvSpPr>
        <p:spPr>
          <a:xfrm>
            <a:off x="6493300" y="5218400"/>
            <a:ext cx="2177199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 smtClean="0"/>
              <a:t>Augmented</a:t>
            </a:r>
          </a:p>
          <a:p>
            <a:pPr algn="ctr"/>
            <a:r>
              <a:rPr lang="en-US" sz="2800" b="1" dirty="0" smtClean="0"/>
              <a:t>(Aug)</a:t>
            </a:r>
            <a:endParaRPr lang="en-US" sz="2800" b="1" dirty="0"/>
          </a:p>
        </p:txBody>
      </p:sp>
      <p:sp>
        <p:nvSpPr>
          <p:cNvPr id="16" name="Rectangle 15"/>
          <p:cNvSpPr/>
          <p:nvPr/>
        </p:nvSpPr>
        <p:spPr>
          <a:xfrm>
            <a:off x="1728084" y="4681661"/>
            <a:ext cx="4619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C</a:t>
            </a:r>
            <a:endParaRPr lang="en-US" sz="2800" b="1" dirty="0"/>
          </a:p>
        </p:txBody>
      </p:sp>
      <p:sp>
        <p:nvSpPr>
          <p:cNvPr id="35" name="Rectangle 34"/>
          <p:cNvSpPr/>
          <p:nvPr/>
        </p:nvSpPr>
        <p:spPr>
          <a:xfrm>
            <a:off x="3312307" y="4656803"/>
            <a:ext cx="4619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C</a:t>
            </a:r>
            <a:endParaRPr lang="en-US" sz="2800" b="1" dirty="0"/>
          </a:p>
        </p:txBody>
      </p:sp>
      <p:sp>
        <p:nvSpPr>
          <p:cNvPr id="36" name="Rectangle 35"/>
          <p:cNvSpPr/>
          <p:nvPr/>
        </p:nvSpPr>
        <p:spPr>
          <a:xfrm>
            <a:off x="5247394" y="4619759"/>
            <a:ext cx="4619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C</a:t>
            </a:r>
            <a:endParaRPr lang="en-US" sz="2800" b="1" dirty="0"/>
          </a:p>
        </p:txBody>
      </p:sp>
      <p:sp>
        <p:nvSpPr>
          <p:cNvPr id="37" name="Rectangle 36"/>
          <p:cNvSpPr/>
          <p:nvPr/>
        </p:nvSpPr>
        <p:spPr>
          <a:xfrm>
            <a:off x="7350906" y="4619759"/>
            <a:ext cx="4619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C</a:t>
            </a:r>
            <a:endParaRPr lang="en-US" sz="2800" b="1" dirty="0"/>
          </a:p>
        </p:txBody>
      </p:sp>
      <p:sp>
        <p:nvSpPr>
          <p:cNvPr id="38" name="Rectangle 37"/>
          <p:cNvSpPr/>
          <p:nvPr/>
        </p:nvSpPr>
        <p:spPr>
          <a:xfrm>
            <a:off x="1727671" y="3388719"/>
            <a:ext cx="4122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E</a:t>
            </a:r>
            <a:endParaRPr lang="en-US" sz="2800" b="1" dirty="0"/>
          </a:p>
        </p:txBody>
      </p:sp>
      <p:sp>
        <p:nvSpPr>
          <p:cNvPr id="17" name="Rectangle 16"/>
          <p:cNvSpPr/>
          <p:nvPr/>
        </p:nvSpPr>
        <p:spPr>
          <a:xfrm>
            <a:off x="7375753" y="3321193"/>
            <a:ext cx="4122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E</a:t>
            </a:r>
            <a:endParaRPr lang="en-US" sz="2800" b="1" dirty="0"/>
          </a:p>
        </p:txBody>
      </p:sp>
      <p:sp>
        <p:nvSpPr>
          <p:cNvPr id="40" name="Rectangle 39"/>
          <p:cNvSpPr/>
          <p:nvPr/>
        </p:nvSpPr>
        <p:spPr>
          <a:xfrm>
            <a:off x="1728084" y="2463258"/>
            <a:ext cx="4764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G</a:t>
            </a:r>
            <a:endParaRPr lang="en-US" sz="2800" b="1" dirty="0"/>
          </a:p>
        </p:txBody>
      </p:sp>
      <p:sp>
        <p:nvSpPr>
          <p:cNvPr id="44" name="Rectangle 43"/>
          <p:cNvSpPr/>
          <p:nvPr/>
        </p:nvSpPr>
        <p:spPr>
          <a:xfrm>
            <a:off x="3312307" y="2463258"/>
            <a:ext cx="4764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G</a:t>
            </a:r>
            <a:endParaRPr lang="en-US" sz="2800" b="1" dirty="0"/>
          </a:p>
        </p:txBody>
      </p:sp>
      <p:grpSp>
        <p:nvGrpSpPr>
          <p:cNvPr id="18" name="Group 17"/>
          <p:cNvGrpSpPr/>
          <p:nvPr/>
        </p:nvGrpSpPr>
        <p:grpSpPr>
          <a:xfrm>
            <a:off x="5218745" y="2630547"/>
            <a:ext cx="700548" cy="669752"/>
            <a:chOff x="5122320" y="2633990"/>
            <a:chExt cx="700548" cy="669752"/>
          </a:xfrm>
        </p:grpSpPr>
        <p:sp>
          <p:nvSpPr>
            <p:cNvPr id="45" name="Rectangle 44"/>
            <p:cNvSpPr/>
            <p:nvPr/>
          </p:nvSpPr>
          <p:spPr>
            <a:xfrm>
              <a:off x="5122320" y="2780522"/>
              <a:ext cx="47641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b="1" dirty="0" smtClean="0"/>
                <a:t>G</a:t>
              </a:r>
              <a:endParaRPr lang="en-US" sz="2800" b="1" dirty="0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5277526" y="2633990"/>
              <a:ext cx="54534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b="1" dirty="0" smtClean="0"/>
                <a:t>♭</a:t>
              </a:r>
              <a:endParaRPr lang="en-US" sz="2800" b="1" dirty="0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7295806" y="1891139"/>
            <a:ext cx="628994" cy="638703"/>
            <a:chOff x="7239000" y="1934713"/>
            <a:chExt cx="628994" cy="638703"/>
          </a:xfrm>
        </p:grpSpPr>
        <p:sp>
          <p:nvSpPr>
            <p:cNvPr id="46" name="Rectangle 45"/>
            <p:cNvSpPr/>
            <p:nvPr/>
          </p:nvSpPr>
          <p:spPr>
            <a:xfrm>
              <a:off x="7239000" y="2050196"/>
              <a:ext cx="47641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b="1" dirty="0" smtClean="0"/>
                <a:t>G</a:t>
              </a:r>
              <a:endParaRPr lang="en-US" sz="2800" b="1" dirty="0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7503792" y="1934713"/>
              <a:ext cx="36420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b="1" dirty="0"/>
                <a:t>♯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5247394" y="3582803"/>
            <a:ext cx="671899" cy="638216"/>
            <a:chOff x="5169666" y="3582803"/>
            <a:chExt cx="671899" cy="638216"/>
          </a:xfrm>
        </p:grpSpPr>
        <p:sp>
          <p:nvSpPr>
            <p:cNvPr id="50" name="Rectangle 49"/>
            <p:cNvSpPr/>
            <p:nvPr/>
          </p:nvSpPr>
          <p:spPr>
            <a:xfrm>
              <a:off x="5169666" y="3697799"/>
              <a:ext cx="41229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b="1" dirty="0" smtClean="0"/>
                <a:t>E</a:t>
              </a:r>
              <a:endParaRPr lang="en-US" sz="2800" b="1" dirty="0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5296223" y="3582803"/>
              <a:ext cx="54534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b="1" dirty="0"/>
                <a:t>♭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3341921" y="3613181"/>
            <a:ext cx="671899" cy="638216"/>
            <a:chOff x="5169666" y="3582803"/>
            <a:chExt cx="671899" cy="638216"/>
          </a:xfrm>
        </p:grpSpPr>
        <p:sp>
          <p:nvSpPr>
            <p:cNvPr id="54" name="Rectangle 53"/>
            <p:cNvSpPr/>
            <p:nvPr/>
          </p:nvSpPr>
          <p:spPr>
            <a:xfrm>
              <a:off x="5169666" y="3697799"/>
              <a:ext cx="41229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b="1" dirty="0" smtClean="0"/>
                <a:t>E</a:t>
              </a:r>
              <a:endParaRPr lang="en-US" sz="2800" b="1" dirty="0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5296223" y="3582803"/>
              <a:ext cx="54534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b="1" dirty="0"/>
                <a:t>♭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99789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058" grpId="0"/>
      <p:bldP spid="13" grpId="0"/>
      <p:bldP spid="14" grpId="0"/>
      <p:bldP spid="15" grpId="0"/>
      <p:bldP spid="16" grpId="0"/>
      <p:bldP spid="35" grpId="0"/>
      <p:bldP spid="36" grpId="0"/>
      <p:bldP spid="37" grpId="0"/>
      <p:bldP spid="38" grpId="0"/>
      <p:bldP spid="17" grpId="0"/>
      <p:bldP spid="40" grpId="0"/>
      <p:bldP spid="4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93988" y="0"/>
            <a:ext cx="3232469" cy="862584"/>
          </a:xfrm>
        </p:spPr>
        <p:txBody>
          <a:bodyPr>
            <a:normAutofit/>
          </a:bodyPr>
          <a:lstStyle/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Chords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862607" y="990600"/>
            <a:ext cx="6477000" cy="0"/>
          </a:xfrm>
          <a:prstGeom prst="line">
            <a:avLst/>
          </a:prstGeom>
          <a:ln w="571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033331" y="6793974"/>
            <a:ext cx="792479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2400" b="1" dirty="0">
                <a:solidFill>
                  <a:schemeClr val="accent3"/>
                </a:solidFill>
              </a:rPr>
              <a:t>	</a:t>
            </a:r>
            <a:endParaRPr lang="en-US" sz="2400" b="1" dirty="0" smtClean="0">
              <a:solidFill>
                <a:schemeClr val="accent3"/>
              </a:solidFill>
            </a:endParaRPr>
          </a:p>
          <a:p>
            <a:endParaRPr lang="en-US" sz="2400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en-US" sz="2400" dirty="0" smtClean="0"/>
          </a:p>
          <a:p>
            <a:pPr lvl="1"/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Example:</a:t>
            </a:r>
            <a:endParaRPr lang="en-US" sz="2400" b="1" dirty="0" smtClean="0">
              <a:solidFill>
                <a:schemeClr val="tx2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400" b="1" dirty="0" smtClean="0">
              <a:solidFill>
                <a:schemeClr val="tx2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tx2"/>
              </a:solidFill>
            </a:endParaRPr>
          </a:p>
          <a:p>
            <a:endParaRPr lang="en-US" sz="2400" b="1" dirty="0">
              <a:solidFill>
                <a:schemeClr val="tx2"/>
              </a:solidFill>
            </a:endParaRPr>
          </a:p>
          <a:p>
            <a:pPr lvl="1"/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Example:</a:t>
            </a:r>
            <a:endParaRPr lang="en-US" sz="2400" dirty="0" smtClean="0">
              <a:solidFill>
                <a:schemeClr val="tx2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2"/>
              </a:solidFill>
            </a:endParaRPr>
          </a:p>
          <a:p>
            <a:endParaRPr lang="en-US" sz="2400" b="1" dirty="0">
              <a:solidFill>
                <a:srgbClr val="00B0F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51" name="Rectangle 50"/>
          <p:cNvSpPr/>
          <p:nvPr/>
        </p:nvSpPr>
        <p:spPr>
          <a:xfrm>
            <a:off x="1849451" y="4826066"/>
            <a:ext cx="4619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C</a:t>
            </a:r>
            <a:endParaRPr lang="en-US" sz="2800" b="1" dirty="0"/>
          </a:p>
        </p:txBody>
      </p:sp>
      <p:sp>
        <p:nvSpPr>
          <p:cNvPr id="56" name="Rectangle 55"/>
          <p:cNvSpPr/>
          <p:nvPr/>
        </p:nvSpPr>
        <p:spPr>
          <a:xfrm>
            <a:off x="1849038" y="3533124"/>
            <a:ext cx="4122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E</a:t>
            </a:r>
            <a:endParaRPr lang="en-US" sz="2800" b="1" dirty="0"/>
          </a:p>
        </p:txBody>
      </p:sp>
      <p:sp>
        <p:nvSpPr>
          <p:cNvPr id="57" name="Rectangle 56"/>
          <p:cNvSpPr/>
          <p:nvPr/>
        </p:nvSpPr>
        <p:spPr>
          <a:xfrm>
            <a:off x="1849451" y="2607663"/>
            <a:ext cx="4764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G</a:t>
            </a:r>
            <a:endParaRPr lang="en-US" sz="2800" b="1" dirty="0"/>
          </a:p>
        </p:txBody>
      </p:sp>
      <p:grpSp>
        <p:nvGrpSpPr>
          <p:cNvPr id="58" name="Group 57"/>
          <p:cNvGrpSpPr/>
          <p:nvPr/>
        </p:nvGrpSpPr>
        <p:grpSpPr>
          <a:xfrm>
            <a:off x="1737544" y="1779018"/>
            <a:ext cx="685800" cy="3505200"/>
            <a:chOff x="1616177" y="1634613"/>
            <a:chExt cx="685800" cy="3505200"/>
          </a:xfrm>
        </p:grpSpPr>
        <p:sp>
          <p:nvSpPr>
            <p:cNvPr id="59" name="Rectangle 58"/>
            <p:cNvSpPr/>
            <p:nvPr/>
          </p:nvSpPr>
          <p:spPr>
            <a:xfrm>
              <a:off x="1616177" y="2930013"/>
              <a:ext cx="685800" cy="914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1616177" y="3844413"/>
              <a:ext cx="685800" cy="1295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1616177" y="1634613"/>
              <a:ext cx="685800" cy="1295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1887122" y="1302894"/>
            <a:ext cx="4347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B</a:t>
            </a:r>
            <a:endParaRPr lang="en-US" sz="2800" b="1" dirty="0"/>
          </a:p>
        </p:txBody>
      </p:sp>
      <p:sp>
        <p:nvSpPr>
          <p:cNvPr id="16" name="Rectangle 15"/>
          <p:cNvSpPr/>
          <p:nvPr/>
        </p:nvSpPr>
        <p:spPr>
          <a:xfrm>
            <a:off x="3379117" y="4826066"/>
            <a:ext cx="4619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C</a:t>
            </a:r>
            <a:endParaRPr lang="en-US" sz="2800" b="1" dirty="0"/>
          </a:p>
        </p:txBody>
      </p:sp>
      <p:sp>
        <p:nvSpPr>
          <p:cNvPr id="38" name="Rectangle 37"/>
          <p:cNvSpPr/>
          <p:nvPr/>
        </p:nvSpPr>
        <p:spPr>
          <a:xfrm>
            <a:off x="3378704" y="3533124"/>
            <a:ext cx="4122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E</a:t>
            </a:r>
            <a:endParaRPr lang="en-US" sz="2800" b="1" dirty="0"/>
          </a:p>
        </p:txBody>
      </p:sp>
      <p:sp>
        <p:nvSpPr>
          <p:cNvPr id="40" name="Rectangle 39"/>
          <p:cNvSpPr/>
          <p:nvPr/>
        </p:nvSpPr>
        <p:spPr>
          <a:xfrm>
            <a:off x="3379117" y="2559009"/>
            <a:ext cx="4764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G</a:t>
            </a:r>
            <a:endParaRPr lang="en-US" sz="2800" b="1" dirty="0"/>
          </a:p>
        </p:txBody>
      </p:sp>
      <p:grpSp>
        <p:nvGrpSpPr>
          <p:cNvPr id="2058" name="Group 2057"/>
          <p:cNvGrpSpPr/>
          <p:nvPr/>
        </p:nvGrpSpPr>
        <p:grpSpPr>
          <a:xfrm>
            <a:off x="3267210" y="2170344"/>
            <a:ext cx="685800" cy="3113874"/>
            <a:chOff x="3267210" y="2170344"/>
            <a:chExt cx="685800" cy="3113874"/>
          </a:xfrm>
        </p:grpSpPr>
        <p:sp>
          <p:nvSpPr>
            <p:cNvPr id="20" name="Rectangle 19"/>
            <p:cNvSpPr/>
            <p:nvPr/>
          </p:nvSpPr>
          <p:spPr>
            <a:xfrm>
              <a:off x="3267210" y="3074418"/>
              <a:ext cx="685800" cy="914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267210" y="3988818"/>
              <a:ext cx="685800" cy="1295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3267210" y="2170344"/>
              <a:ext cx="685800" cy="914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378704" y="1601538"/>
            <a:ext cx="646077" cy="635247"/>
            <a:chOff x="3043776" y="2031367"/>
            <a:chExt cx="646077" cy="635247"/>
          </a:xfrm>
        </p:grpSpPr>
        <p:sp>
          <p:nvSpPr>
            <p:cNvPr id="78" name="TextBox 77"/>
            <p:cNvSpPr txBox="1"/>
            <p:nvPr/>
          </p:nvSpPr>
          <p:spPr>
            <a:xfrm>
              <a:off x="3043776" y="2143394"/>
              <a:ext cx="43473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B</a:t>
              </a:r>
              <a:endParaRPr lang="en-US" sz="2800" b="1" dirty="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3146114" y="2031367"/>
              <a:ext cx="5437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♭</a:t>
              </a:r>
              <a:endParaRPr lang="en-US" sz="2800" b="1" dirty="0"/>
            </a:p>
          </p:txBody>
        </p:sp>
      </p:grpSp>
      <p:sp>
        <p:nvSpPr>
          <p:cNvPr id="36" name="Rectangle 35"/>
          <p:cNvSpPr/>
          <p:nvPr/>
        </p:nvSpPr>
        <p:spPr>
          <a:xfrm>
            <a:off x="6228017" y="4826066"/>
            <a:ext cx="4619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C</a:t>
            </a:r>
            <a:endParaRPr lang="en-US" sz="2800" b="1" dirty="0"/>
          </a:p>
        </p:txBody>
      </p:sp>
      <p:grpSp>
        <p:nvGrpSpPr>
          <p:cNvPr id="18" name="Group 17"/>
          <p:cNvGrpSpPr/>
          <p:nvPr/>
        </p:nvGrpSpPr>
        <p:grpSpPr>
          <a:xfrm>
            <a:off x="6199368" y="2836854"/>
            <a:ext cx="700548" cy="669752"/>
            <a:chOff x="5122320" y="2633990"/>
            <a:chExt cx="700548" cy="669752"/>
          </a:xfrm>
        </p:grpSpPr>
        <p:sp>
          <p:nvSpPr>
            <p:cNvPr id="45" name="Rectangle 44"/>
            <p:cNvSpPr/>
            <p:nvPr/>
          </p:nvSpPr>
          <p:spPr>
            <a:xfrm>
              <a:off x="5122320" y="2780522"/>
              <a:ext cx="47641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b="1" dirty="0" smtClean="0"/>
                <a:t>G</a:t>
              </a:r>
              <a:endParaRPr lang="en-US" sz="2800" b="1" dirty="0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5277526" y="2633990"/>
              <a:ext cx="54534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b="1" dirty="0" smtClean="0"/>
                <a:t>♭</a:t>
              </a:r>
              <a:endParaRPr lang="en-US" sz="2800" b="1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6228017" y="3789110"/>
            <a:ext cx="671899" cy="638216"/>
            <a:chOff x="5169666" y="3582803"/>
            <a:chExt cx="671899" cy="638216"/>
          </a:xfrm>
        </p:grpSpPr>
        <p:sp>
          <p:nvSpPr>
            <p:cNvPr id="50" name="Rectangle 49"/>
            <p:cNvSpPr/>
            <p:nvPr/>
          </p:nvSpPr>
          <p:spPr>
            <a:xfrm>
              <a:off x="5169666" y="3697799"/>
              <a:ext cx="41229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b="1" dirty="0" smtClean="0"/>
                <a:t>E</a:t>
              </a:r>
              <a:endParaRPr lang="en-US" sz="2800" b="1" dirty="0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5296223" y="3582803"/>
              <a:ext cx="54534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b="1" dirty="0"/>
                <a:t>♭</a:t>
              </a:r>
            </a:p>
          </p:txBody>
        </p:sp>
      </p:grpSp>
      <p:grpSp>
        <p:nvGrpSpPr>
          <p:cNvPr id="2060" name="Group 2059"/>
          <p:cNvGrpSpPr/>
          <p:nvPr/>
        </p:nvGrpSpPr>
        <p:grpSpPr>
          <a:xfrm>
            <a:off x="6117691" y="2149407"/>
            <a:ext cx="685800" cy="3124200"/>
            <a:chOff x="6117691" y="2149407"/>
            <a:chExt cx="685800" cy="3124200"/>
          </a:xfrm>
        </p:grpSpPr>
        <p:grpSp>
          <p:nvGrpSpPr>
            <p:cNvPr id="11" name="Group 10"/>
            <p:cNvGrpSpPr/>
            <p:nvPr/>
          </p:nvGrpSpPr>
          <p:grpSpPr>
            <a:xfrm>
              <a:off x="6117691" y="3444807"/>
              <a:ext cx="685800" cy="1828800"/>
              <a:chOff x="4899292" y="2819400"/>
              <a:chExt cx="685800" cy="1828800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4899292" y="2819400"/>
                <a:ext cx="685800" cy="9144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4899292" y="3733800"/>
                <a:ext cx="685800" cy="9144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2" name="Rectangle 41"/>
            <p:cNvSpPr/>
            <p:nvPr/>
          </p:nvSpPr>
          <p:spPr>
            <a:xfrm>
              <a:off x="6117691" y="2149407"/>
              <a:ext cx="685800" cy="1295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6226400" y="1585056"/>
            <a:ext cx="646077" cy="635247"/>
            <a:chOff x="3043776" y="2031367"/>
            <a:chExt cx="646077" cy="635247"/>
          </a:xfrm>
        </p:grpSpPr>
        <p:sp>
          <p:nvSpPr>
            <p:cNvPr id="84" name="TextBox 83"/>
            <p:cNvSpPr txBox="1"/>
            <p:nvPr/>
          </p:nvSpPr>
          <p:spPr>
            <a:xfrm>
              <a:off x="3043776" y="2143394"/>
              <a:ext cx="43473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B</a:t>
              </a:r>
              <a:endParaRPr lang="en-US" sz="2800" b="1" dirty="0"/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3146114" y="2031367"/>
              <a:ext cx="5437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♭</a:t>
              </a:r>
              <a:endParaRPr lang="en-US" sz="2800" b="1" dirty="0"/>
            </a:p>
          </p:txBody>
        </p:sp>
      </p:grpSp>
      <p:sp>
        <p:nvSpPr>
          <p:cNvPr id="68" name="Rectangle 67"/>
          <p:cNvSpPr/>
          <p:nvPr/>
        </p:nvSpPr>
        <p:spPr>
          <a:xfrm>
            <a:off x="7665902" y="4826066"/>
            <a:ext cx="4619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C</a:t>
            </a:r>
            <a:endParaRPr lang="en-US" sz="2800" b="1" dirty="0"/>
          </a:p>
        </p:txBody>
      </p:sp>
      <p:grpSp>
        <p:nvGrpSpPr>
          <p:cNvPr id="69" name="Group 68"/>
          <p:cNvGrpSpPr/>
          <p:nvPr/>
        </p:nvGrpSpPr>
        <p:grpSpPr>
          <a:xfrm>
            <a:off x="7637253" y="2836854"/>
            <a:ext cx="700548" cy="669752"/>
            <a:chOff x="5122320" y="2633990"/>
            <a:chExt cx="700548" cy="669752"/>
          </a:xfrm>
        </p:grpSpPr>
        <p:sp>
          <p:nvSpPr>
            <p:cNvPr id="73" name="Rectangle 72"/>
            <p:cNvSpPr/>
            <p:nvPr/>
          </p:nvSpPr>
          <p:spPr>
            <a:xfrm>
              <a:off x="5122320" y="2780522"/>
              <a:ext cx="47641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b="1" dirty="0" smtClean="0"/>
                <a:t>G</a:t>
              </a:r>
              <a:endParaRPr lang="en-US" sz="2800" b="1" dirty="0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5277526" y="2633990"/>
              <a:ext cx="54534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b="1" dirty="0" smtClean="0"/>
                <a:t>♭</a:t>
              </a:r>
              <a:endParaRPr lang="en-US" sz="2800" b="1" dirty="0"/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7665902" y="3789110"/>
            <a:ext cx="671899" cy="638216"/>
            <a:chOff x="5169666" y="3582803"/>
            <a:chExt cx="671899" cy="638216"/>
          </a:xfrm>
        </p:grpSpPr>
        <p:sp>
          <p:nvSpPr>
            <p:cNvPr id="71" name="Rectangle 70"/>
            <p:cNvSpPr/>
            <p:nvPr/>
          </p:nvSpPr>
          <p:spPr>
            <a:xfrm>
              <a:off x="5169666" y="3697799"/>
              <a:ext cx="41229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b="1" dirty="0" smtClean="0"/>
                <a:t>E</a:t>
              </a:r>
              <a:endParaRPr lang="en-US" sz="2800" b="1" dirty="0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5296223" y="3582803"/>
              <a:ext cx="54534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b="1" dirty="0"/>
                <a:t>♭</a:t>
              </a:r>
            </a:p>
          </p:txBody>
        </p:sp>
      </p:grpSp>
      <p:grpSp>
        <p:nvGrpSpPr>
          <p:cNvPr id="2061" name="Group 2060"/>
          <p:cNvGrpSpPr/>
          <p:nvPr/>
        </p:nvGrpSpPr>
        <p:grpSpPr>
          <a:xfrm>
            <a:off x="7555576" y="2536495"/>
            <a:ext cx="685800" cy="2737112"/>
            <a:chOff x="7555576" y="2536495"/>
            <a:chExt cx="685800" cy="2737112"/>
          </a:xfrm>
        </p:grpSpPr>
        <p:grpSp>
          <p:nvGrpSpPr>
            <p:cNvPr id="67" name="Group 66"/>
            <p:cNvGrpSpPr/>
            <p:nvPr/>
          </p:nvGrpSpPr>
          <p:grpSpPr>
            <a:xfrm>
              <a:off x="7555576" y="3444807"/>
              <a:ext cx="685800" cy="1828800"/>
              <a:chOff x="4899292" y="2819400"/>
              <a:chExt cx="685800" cy="1828800"/>
            </a:xfrm>
          </p:grpSpPr>
          <p:sp>
            <p:nvSpPr>
              <p:cNvPr id="75" name="Rectangle 74"/>
              <p:cNvSpPr/>
              <p:nvPr/>
            </p:nvSpPr>
            <p:spPr>
              <a:xfrm>
                <a:off x="4899292" y="2819400"/>
                <a:ext cx="685800" cy="9144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4899292" y="3733800"/>
                <a:ext cx="685800" cy="9144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7" name="Rectangle 76"/>
            <p:cNvSpPr/>
            <p:nvPr/>
          </p:nvSpPr>
          <p:spPr>
            <a:xfrm>
              <a:off x="7555576" y="2536495"/>
              <a:ext cx="685800" cy="914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62" name="Group 2061"/>
          <p:cNvGrpSpPr/>
          <p:nvPr/>
        </p:nvGrpSpPr>
        <p:grpSpPr>
          <a:xfrm>
            <a:off x="7575437" y="1934007"/>
            <a:ext cx="774626" cy="635247"/>
            <a:chOff x="7575437" y="1934007"/>
            <a:chExt cx="774626" cy="635247"/>
          </a:xfrm>
        </p:grpSpPr>
        <p:grpSp>
          <p:nvGrpSpPr>
            <p:cNvPr id="86" name="Group 85"/>
            <p:cNvGrpSpPr/>
            <p:nvPr/>
          </p:nvGrpSpPr>
          <p:grpSpPr>
            <a:xfrm>
              <a:off x="7575437" y="1934007"/>
              <a:ext cx="646077" cy="635247"/>
              <a:chOff x="3043776" y="2031367"/>
              <a:chExt cx="646077" cy="635247"/>
            </a:xfrm>
          </p:grpSpPr>
          <p:sp>
            <p:nvSpPr>
              <p:cNvPr id="87" name="TextBox 86"/>
              <p:cNvSpPr txBox="1"/>
              <p:nvPr/>
            </p:nvSpPr>
            <p:spPr>
              <a:xfrm>
                <a:off x="3043776" y="2143394"/>
                <a:ext cx="43473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 smtClean="0"/>
                  <a:t>B</a:t>
                </a:r>
                <a:endParaRPr lang="en-US" sz="2800" b="1" dirty="0"/>
              </a:p>
            </p:txBody>
          </p:sp>
          <p:sp>
            <p:nvSpPr>
              <p:cNvPr id="88" name="TextBox 87"/>
              <p:cNvSpPr txBox="1"/>
              <p:nvPr/>
            </p:nvSpPr>
            <p:spPr>
              <a:xfrm>
                <a:off x="3146114" y="2031367"/>
                <a:ext cx="5437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 smtClean="0"/>
                  <a:t>♭</a:t>
                </a:r>
                <a:endParaRPr lang="en-US" sz="2800" b="1" dirty="0"/>
              </a:p>
            </p:txBody>
          </p:sp>
        </p:grpSp>
        <p:sp>
          <p:nvSpPr>
            <p:cNvPr id="89" name="TextBox 88"/>
            <p:cNvSpPr txBox="1"/>
            <p:nvPr/>
          </p:nvSpPr>
          <p:spPr>
            <a:xfrm>
              <a:off x="7806324" y="1934007"/>
              <a:ext cx="5437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/>
                <a:t>♭</a:t>
              </a:r>
            </a:p>
          </p:txBody>
        </p:sp>
      </p:grpSp>
      <p:sp>
        <p:nvSpPr>
          <p:cNvPr id="2055" name="TextBox 2054"/>
          <p:cNvSpPr txBox="1"/>
          <p:nvPr/>
        </p:nvSpPr>
        <p:spPr>
          <a:xfrm>
            <a:off x="1617816" y="5420380"/>
            <a:ext cx="10182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MM7</a:t>
            </a:r>
            <a:endParaRPr lang="en-US" sz="2800" b="1" dirty="0"/>
          </a:p>
        </p:txBody>
      </p:sp>
      <p:sp>
        <p:nvSpPr>
          <p:cNvPr id="91" name="TextBox 90"/>
          <p:cNvSpPr txBox="1"/>
          <p:nvPr/>
        </p:nvSpPr>
        <p:spPr>
          <a:xfrm>
            <a:off x="3062110" y="5420380"/>
            <a:ext cx="10454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Mm7</a:t>
            </a:r>
            <a:endParaRPr lang="en-US" sz="2800" b="1" dirty="0"/>
          </a:p>
        </p:txBody>
      </p:sp>
      <p:sp>
        <p:nvSpPr>
          <p:cNvPr id="35" name="Rectangle 34"/>
          <p:cNvSpPr/>
          <p:nvPr/>
        </p:nvSpPr>
        <p:spPr>
          <a:xfrm>
            <a:off x="4769004" y="4808860"/>
            <a:ext cx="4619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C</a:t>
            </a:r>
            <a:endParaRPr lang="en-US" sz="2800" b="1" dirty="0"/>
          </a:p>
        </p:txBody>
      </p:sp>
      <p:sp>
        <p:nvSpPr>
          <p:cNvPr id="44" name="Rectangle 43"/>
          <p:cNvSpPr/>
          <p:nvPr/>
        </p:nvSpPr>
        <p:spPr>
          <a:xfrm>
            <a:off x="4769004" y="2615315"/>
            <a:ext cx="4764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G</a:t>
            </a:r>
            <a:endParaRPr lang="en-US" sz="2800" b="1" dirty="0"/>
          </a:p>
        </p:txBody>
      </p:sp>
      <p:grpSp>
        <p:nvGrpSpPr>
          <p:cNvPr id="53" name="Group 52"/>
          <p:cNvGrpSpPr/>
          <p:nvPr/>
        </p:nvGrpSpPr>
        <p:grpSpPr>
          <a:xfrm>
            <a:off x="4798618" y="3765238"/>
            <a:ext cx="671899" cy="638216"/>
            <a:chOff x="5169666" y="3582803"/>
            <a:chExt cx="671899" cy="638216"/>
          </a:xfrm>
        </p:grpSpPr>
        <p:sp>
          <p:nvSpPr>
            <p:cNvPr id="54" name="Rectangle 53"/>
            <p:cNvSpPr/>
            <p:nvPr/>
          </p:nvSpPr>
          <p:spPr>
            <a:xfrm>
              <a:off x="5169666" y="3697799"/>
              <a:ext cx="41229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b="1" dirty="0" smtClean="0"/>
                <a:t>E</a:t>
              </a:r>
              <a:endParaRPr lang="en-US" sz="2800" b="1" dirty="0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5296223" y="3582803"/>
              <a:ext cx="54534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b="1" dirty="0"/>
                <a:t>♭</a:t>
              </a:r>
            </a:p>
          </p:txBody>
        </p:sp>
      </p:grpSp>
      <p:grpSp>
        <p:nvGrpSpPr>
          <p:cNvPr id="2059" name="Group 2058"/>
          <p:cNvGrpSpPr/>
          <p:nvPr/>
        </p:nvGrpSpPr>
        <p:grpSpPr>
          <a:xfrm>
            <a:off x="4655279" y="2122544"/>
            <a:ext cx="687618" cy="3124200"/>
            <a:chOff x="4823800" y="2139750"/>
            <a:chExt cx="687618" cy="3124200"/>
          </a:xfrm>
        </p:grpSpPr>
        <p:grpSp>
          <p:nvGrpSpPr>
            <p:cNvPr id="10" name="Group 9"/>
            <p:cNvGrpSpPr/>
            <p:nvPr/>
          </p:nvGrpSpPr>
          <p:grpSpPr>
            <a:xfrm>
              <a:off x="4825618" y="3054150"/>
              <a:ext cx="685800" cy="2209800"/>
              <a:chOff x="3720465" y="3785419"/>
              <a:chExt cx="685800" cy="220980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3720465" y="5080819"/>
                <a:ext cx="685800" cy="9144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3720465" y="3785419"/>
                <a:ext cx="685800" cy="12954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3" name="Rectangle 62"/>
            <p:cNvSpPr/>
            <p:nvPr/>
          </p:nvSpPr>
          <p:spPr>
            <a:xfrm>
              <a:off x="4823800" y="2139750"/>
              <a:ext cx="685800" cy="914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4769004" y="1547298"/>
            <a:ext cx="671956" cy="647700"/>
            <a:chOff x="3043776" y="2018914"/>
            <a:chExt cx="671956" cy="647700"/>
          </a:xfrm>
        </p:grpSpPr>
        <p:sp>
          <p:nvSpPr>
            <p:cNvPr id="81" name="TextBox 80"/>
            <p:cNvSpPr txBox="1"/>
            <p:nvPr/>
          </p:nvSpPr>
          <p:spPr>
            <a:xfrm>
              <a:off x="3043776" y="2143394"/>
              <a:ext cx="43473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B</a:t>
              </a:r>
              <a:endParaRPr lang="en-US" sz="2800" b="1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3171993" y="2018914"/>
              <a:ext cx="5437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♭</a:t>
              </a:r>
              <a:endParaRPr lang="en-US" sz="2800" b="1" dirty="0"/>
            </a:p>
          </p:txBody>
        </p:sp>
      </p:grpSp>
      <p:sp>
        <p:nvSpPr>
          <p:cNvPr id="92" name="TextBox 91"/>
          <p:cNvSpPr txBox="1"/>
          <p:nvPr/>
        </p:nvSpPr>
        <p:spPr>
          <a:xfrm>
            <a:off x="4470845" y="5403174"/>
            <a:ext cx="10727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m</a:t>
            </a:r>
            <a:r>
              <a:rPr lang="en-US" sz="2800" b="1" dirty="0" smtClean="0"/>
              <a:t>m7</a:t>
            </a:r>
            <a:endParaRPr lang="en-US" sz="2800" b="1" dirty="0"/>
          </a:p>
        </p:txBody>
      </p:sp>
      <p:sp>
        <p:nvSpPr>
          <p:cNvPr id="93" name="TextBox 92"/>
          <p:cNvSpPr txBox="1"/>
          <p:nvPr/>
        </p:nvSpPr>
        <p:spPr>
          <a:xfrm>
            <a:off x="5764735" y="5420380"/>
            <a:ext cx="13580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½dim7</a:t>
            </a:r>
            <a:endParaRPr lang="en-US" sz="2800" b="1" dirty="0"/>
          </a:p>
        </p:txBody>
      </p:sp>
      <p:sp>
        <p:nvSpPr>
          <p:cNvPr id="94" name="TextBox 93"/>
          <p:cNvSpPr txBox="1"/>
          <p:nvPr/>
        </p:nvSpPr>
        <p:spPr>
          <a:xfrm>
            <a:off x="7380545" y="5420380"/>
            <a:ext cx="10358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dim7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069278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" dur="2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9" dur="20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0" dur="20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1" dur="20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7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9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6" grpId="0"/>
      <p:bldP spid="57" grpId="0"/>
      <p:bldP spid="4" grpId="0"/>
      <p:bldP spid="16" grpId="0"/>
      <p:bldP spid="38" grpId="0"/>
      <p:bldP spid="40" grpId="0"/>
      <p:bldP spid="36" grpId="0"/>
      <p:bldP spid="68" grpId="0"/>
      <p:bldP spid="2055" grpId="0"/>
      <p:bldP spid="91" grpId="0"/>
      <p:bldP spid="35" grpId="0"/>
      <p:bldP spid="44" grpId="0"/>
      <p:bldP spid="92" grpId="0"/>
      <p:bldP spid="93" grpId="0"/>
      <p:bldP spid="9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326</TotalTime>
  <Words>222</Words>
  <Application>Microsoft Office PowerPoint</Application>
  <PresentationFormat>On-screen Show (4:3)</PresentationFormat>
  <Paragraphs>119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Solstice</vt:lpstr>
      <vt:lpstr>Music Theory</vt:lpstr>
      <vt:lpstr>Thirds</vt:lpstr>
      <vt:lpstr>Chord Construction</vt:lpstr>
      <vt:lpstr>Chord Quality</vt:lpstr>
      <vt:lpstr>Triads</vt:lpstr>
      <vt:lpstr>7TH Chords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Music Theory</dc:title>
  <dc:creator>Larry Hill</dc:creator>
  <cp:lastModifiedBy>Larry Hill</cp:lastModifiedBy>
  <cp:revision>24</cp:revision>
  <dcterms:created xsi:type="dcterms:W3CDTF">2014-06-14T18:40:02Z</dcterms:created>
  <dcterms:modified xsi:type="dcterms:W3CDTF">2014-06-20T12:08:24Z</dcterms:modified>
</cp:coreProperties>
</file>