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267664-1B67-4B8C-A690-E522B74C9E30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DBEF9FC-56AB-4474-B350-F222F5AB6CC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80" y="1600200"/>
            <a:ext cx="3672840" cy="862584"/>
          </a:xfrm>
        </p:spPr>
        <p:txBody>
          <a:bodyPr/>
          <a:lstStyle/>
          <a:p>
            <a:r>
              <a:rPr lang="en-US" dirty="0" smtClean="0"/>
              <a:t>Music Theory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2743200"/>
            <a:ext cx="64770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56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1836420" cy="862584"/>
          </a:xfrm>
        </p:spPr>
        <p:txBody>
          <a:bodyPr/>
          <a:lstStyle/>
          <a:p>
            <a:r>
              <a:rPr lang="en-US" dirty="0" smtClean="0"/>
              <a:t>Thirds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2607" y="990600"/>
            <a:ext cx="64770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70020" y="1143000"/>
            <a:ext cx="79247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interval between two notes on consecutive lines or spaces is called a </a:t>
            </a:r>
            <a:r>
              <a:rPr lang="en-US" sz="3200" b="1" dirty="0" smtClean="0">
                <a:solidFill>
                  <a:schemeClr val="accent3"/>
                </a:solidFill>
              </a:rPr>
              <a:t>third</a:t>
            </a:r>
            <a:r>
              <a:rPr lang="en-US" sz="32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070020" y="4953000"/>
            <a:ext cx="7769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Thirds are the </a:t>
            </a:r>
            <a:r>
              <a:rPr lang="en-US" sz="3200" b="1" dirty="0" smtClean="0">
                <a:solidFill>
                  <a:schemeClr val="accent5"/>
                </a:solidFill>
              </a:rPr>
              <a:t>building blocks</a:t>
            </a:r>
            <a:r>
              <a:rPr lang="en-US" sz="3200" dirty="0" smtClean="0"/>
              <a:t> of western harmony.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078427" y="2362200"/>
            <a:ext cx="72900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The most commonly used thirds are . . . </a:t>
            </a:r>
          </a:p>
          <a:p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2900809"/>
            <a:ext cx="65870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92D050"/>
                </a:solidFill>
              </a:rPr>
              <a:t>Minor</a:t>
            </a:r>
            <a:r>
              <a:rPr lang="en-US" sz="3200" dirty="0" smtClean="0"/>
              <a:t> thirds (m3) which </a:t>
            </a:r>
            <a:r>
              <a:rPr lang="en-US" sz="3200" dirty="0" smtClean="0"/>
              <a:t>have </a:t>
            </a:r>
            <a:r>
              <a:rPr lang="en-US" sz="3200" dirty="0" smtClean="0">
                <a:solidFill>
                  <a:srgbClr val="92D050"/>
                </a:solidFill>
              </a:rPr>
              <a:t>three</a:t>
            </a:r>
            <a:r>
              <a:rPr lang="en-US" sz="3200" dirty="0" smtClean="0"/>
              <a:t> half steps.</a:t>
            </a:r>
          </a:p>
          <a:p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827971" y="39624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B0F0"/>
                </a:solidFill>
              </a:rPr>
              <a:t>Major</a:t>
            </a:r>
            <a:r>
              <a:rPr lang="en-US" sz="3200" dirty="0" smtClean="0"/>
              <a:t> thirds (M3) which </a:t>
            </a:r>
            <a:r>
              <a:rPr lang="en-US" sz="3200" dirty="0" smtClean="0"/>
              <a:t>have </a:t>
            </a:r>
            <a:r>
              <a:rPr lang="en-US" sz="3200" dirty="0" smtClean="0">
                <a:solidFill>
                  <a:srgbClr val="00B0F0"/>
                </a:solidFill>
              </a:rPr>
              <a:t>four</a:t>
            </a:r>
            <a:r>
              <a:rPr lang="en-US" sz="3200" dirty="0" smtClean="0"/>
              <a:t> half steps.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4986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807" y="0"/>
            <a:ext cx="4800600" cy="862584"/>
          </a:xfrm>
        </p:spPr>
        <p:txBody>
          <a:bodyPr>
            <a:normAutofit/>
          </a:bodyPr>
          <a:lstStyle/>
          <a:p>
            <a:r>
              <a:rPr lang="en-US" dirty="0" smtClean="0"/>
              <a:t>Chord Construction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2607" y="990600"/>
            <a:ext cx="64770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33331" y="6793974"/>
            <a:ext cx="7924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solidFill>
                  <a:schemeClr val="accent3"/>
                </a:solidFill>
              </a:rPr>
              <a:t>	</a:t>
            </a:r>
            <a:endParaRPr lang="en-US" sz="2400" b="1" dirty="0" smtClean="0">
              <a:solidFill>
                <a:schemeClr val="accent3"/>
              </a:solidFill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400" dirty="0" smtClean="0"/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rgbClr val="00B0F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1378039"/>
            <a:ext cx="7465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Two notes on consecutive lines or spaces form a </a:t>
            </a:r>
            <a:r>
              <a:rPr lang="en-US" sz="2400" b="1" dirty="0" smtClean="0">
                <a:solidFill>
                  <a:schemeClr val="accent3"/>
                </a:solidFill>
              </a:rPr>
              <a:t>third.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" y="3181082"/>
            <a:ext cx="4781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Two thirds together form a </a:t>
            </a:r>
            <a:r>
              <a:rPr lang="en-US" sz="2400" b="1" dirty="0" smtClean="0">
                <a:solidFill>
                  <a:srgbClr val="00B0F0"/>
                </a:solidFill>
              </a:rPr>
              <a:t>triad.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5181600"/>
            <a:ext cx="5720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Three thirds together form a </a:t>
            </a:r>
            <a:r>
              <a:rPr lang="en-US" sz="2400" b="1" dirty="0" smtClean="0">
                <a:solidFill>
                  <a:srgbClr val="FF0000"/>
                </a:solidFill>
              </a:rPr>
              <a:t>7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 chord.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057400" y="1839704"/>
            <a:ext cx="3043706" cy="855388"/>
            <a:chOff x="2057400" y="1839704"/>
            <a:chExt cx="3043706" cy="85538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4769" y="1896591"/>
              <a:ext cx="1176337" cy="798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2057400" y="1839704"/>
              <a:ext cx="12971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25000"/>
                    </a:schemeClr>
                  </a:solidFill>
                </a:rPr>
                <a:t>Example:</a:t>
              </a:r>
              <a:endParaRPr lang="en-US" sz="2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057400" y="3596580"/>
            <a:ext cx="3051220" cy="1070261"/>
            <a:chOff x="2057400" y="3596580"/>
            <a:chExt cx="3051220" cy="107026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34651" y="3816246"/>
              <a:ext cx="1273969" cy="850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2057400" y="3596580"/>
              <a:ext cx="12971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25000"/>
                    </a:schemeClr>
                  </a:solidFill>
                </a:rPr>
                <a:t>Example:</a:t>
              </a:r>
              <a:endParaRPr lang="en-US" sz="24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133600" y="5597098"/>
            <a:ext cx="3048469" cy="1062451"/>
            <a:chOff x="2133600" y="5597098"/>
            <a:chExt cx="3048469" cy="106245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4769" y="5791200"/>
              <a:ext cx="1257300" cy="868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2133600" y="5597098"/>
              <a:ext cx="12971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>
                      <a:lumMod val="25000"/>
                    </a:schemeClr>
                  </a:solidFill>
                </a:rPr>
                <a:t>Example: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83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0391"/>
            <a:ext cx="4800600" cy="862584"/>
          </a:xfrm>
        </p:spPr>
        <p:txBody>
          <a:bodyPr>
            <a:normAutofit/>
          </a:bodyPr>
          <a:lstStyle/>
          <a:p>
            <a:r>
              <a:rPr lang="en-US" dirty="0" smtClean="0"/>
              <a:t>Chord Quality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2607" y="990600"/>
            <a:ext cx="64770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33331" y="6793974"/>
            <a:ext cx="7924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solidFill>
                  <a:schemeClr val="accent3"/>
                </a:solidFill>
              </a:rPr>
              <a:t>	</a:t>
            </a:r>
            <a:endParaRPr lang="en-US" sz="2400" b="1" dirty="0" smtClean="0">
              <a:solidFill>
                <a:schemeClr val="accent3"/>
              </a:solidFill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400" dirty="0" smtClean="0"/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rgbClr val="00B0F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74220" y="1219199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arrangement of major and minor thirds within a chord determines its </a:t>
            </a:r>
            <a:r>
              <a:rPr lang="en-US" sz="2400" b="1" dirty="0" smtClean="0">
                <a:solidFill>
                  <a:srgbClr val="7030A0"/>
                </a:solidFill>
              </a:rPr>
              <a:t>quality.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08633" y="2438400"/>
            <a:ext cx="7536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b="1" dirty="0" smtClean="0">
                <a:solidFill>
                  <a:srgbClr val="FF0000"/>
                </a:solidFill>
              </a:rPr>
              <a:t>major</a:t>
            </a:r>
            <a:r>
              <a:rPr lang="en-US" sz="2400" dirty="0" smtClean="0"/>
              <a:t> third below a </a:t>
            </a:r>
            <a:r>
              <a:rPr lang="en-US" sz="2400" b="1" dirty="0" smtClean="0">
                <a:solidFill>
                  <a:srgbClr val="00B0F0"/>
                </a:solidFill>
              </a:rPr>
              <a:t>minor</a:t>
            </a:r>
            <a:r>
              <a:rPr lang="en-US" sz="2400" dirty="0" smtClean="0"/>
              <a:t> third forms a </a:t>
            </a:r>
            <a:r>
              <a:rPr lang="en-US" sz="2400" b="1" dirty="0" smtClean="0"/>
              <a:t>major triad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00065"/>
            <a:ext cx="2846538" cy="289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6" name="Group 2055"/>
          <p:cNvGrpSpPr/>
          <p:nvPr/>
        </p:nvGrpSpPr>
        <p:grpSpPr>
          <a:xfrm>
            <a:off x="4065737" y="4550717"/>
            <a:ext cx="4111702" cy="461665"/>
            <a:chOff x="4065737" y="4550717"/>
            <a:chExt cx="4111702" cy="461665"/>
          </a:xfrm>
        </p:grpSpPr>
        <p:grpSp>
          <p:nvGrpSpPr>
            <p:cNvPr id="2053" name="Group 2052"/>
            <p:cNvGrpSpPr/>
            <p:nvPr/>
          </p:nvGrpSpPr>
          <p:grpSpPr>
            <a:xfrm>
              <a:off x="4065737" y="4591050"/>
              <a:ext cx="520117" cy="266700"/>
              <a:chOff x="4356682" y="4686300"/>
              <a:chExt cx="520117" cy="2667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4356682" y="4800600"/>
                <a:ext cx="520117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356682" y="4686300"/>
                <a:ext cx="520117" cy="1143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4" name="TextBox 2053"/>
            <p:cNvSpPr txBox="1"/>
            <p:nvPr/>
          </p:nvSpPr>
          <p:spPr>
            <a:xfrm>
              <a:off x="4645382" y="4550717"/>
              <a:ext cx="35320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four half steps = major 3</a:t>
              </a:r>
              <a:r>
                <a:rPr lang="en-US" sz="2400" baseline="30000" dirty="0" smtClean="0"/>
                <a:t>rd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</p:grpSp>
      <p:grpSp>
        <p:nvGrpSpPr>
          <p:cNvPr id="2057" name="Group 2056"/>
          <p:cNvGrpSpPr/>
          <p:nvPr/>
        </p:nvGrpSpPr>
        <p:grpSpPr>
          <a:xfrm>
            <a:off x="4065738" y="4017317"/>
            <a:ext cx="4268645" cy="461665"/>
            <a:chOff x="4065738" y="4017317"/>
            <a:chExt cx="4268645" cy="461665"/>
          </a:xfrm>
        </p:grpSpPr>
        <p:grpSp>
          <p:nvGrpSpPr>
            <p:cNvPr id="41" name="Group 40"/>
            <p:cNvGrpSpPr/>
            <p:nvPr/>
          </p:nvGrpSpPr>
          <p:grpSpPr>
            <a:xfrm>
              <a:off x="4065738" y="4191000"/>
              <a:ext cx="520117" cy="266700"/>
              <a:chOff x="4356682" y="4686300"/>
              <a:chExt cx="520117" cy="2667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flipV="1">
                <a:off x="4356682" y="4800600"/>
                <a:ext cx="520117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4356682" y="4686300"/>
                <a:ext cx="520117" cy="1143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5" name="Rectangle 2054"/>
            <p:cNvSpPr/>
            <p:nvPr/>
          </p:nvSpPr>
          <p:spPr>
            <a:xfrm>
              <a:off x="4635550" y="4017317"/>
              <a:ext cx="369883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three half steps = minor 3</a:t>
              </a:r>
              <a:r>
                <a:rPr lang="en-US" sz="2400" baseline="30000" dirty="0" smtClean="0"/>
                <a:t>rd</a:t>
              </a:r>
              <a:r>
                <a:rPr lang="en-US" sz="2400" dirty="0" smtClean="0"/>
                <a:t> </a:t>
              </a:r>
              <a:endParaRPr lang="en-US" sz="2400" dirty="0"/>
            </a:p>
          </p:txBody>
        </p:sp>
      </p:grpSp>
      <p:sp>
        <p:nvSpPr>
          <p:cNvPr id="2058" name="TextBox 2057"/>
          <p:cNvSpPr txBox="1"/>
          <p:nvPr/>
        </p:nvSpPr>
        <p:spPr>
          <a:xfrm>
            <a:off x="2362200" y="5224546"/>
            <a:ext cx="2537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Major triad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4731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0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0663" y="0"/>
            <a:ext cx="1952617" cy="862584"/>
          </a:xfrm>
        </p:spPr>
        <p:txBody>
          <a:bodyPr>
            <a:normAutofit/>
          </a:bodyPr>
          <a:lstStyle/>
          <a:p>
            <a:r>
              <a:rPr lang="en-US" dirty="0" smtClean="0"/>
              <a:t>Triads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2607" y="990600"/>
            <a:ext cx="64770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33331" y="6793974"/>
            <a:ext cx="7924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solidFill>
                  <a:schemeClr val="accent3"/>
                </a:solidFill>
              </a:rPr>
              <a:t>	</a:t>
            </a:r>
            <a:endParaRPr lang="en-US" sz="2400" b="1" dirty="0" smtClean="0">
              <a:solidFill>
                <a:schemeClr val="accent3"/>
              </a:solidFill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400" dirty="0" smtClean="0"/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rgbClr val="00B0F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74220" y="1219199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the diagram below, </a:t>
            </a:r>
            <a:r>
              <a:rPr lang="en-US" sz="2400" b="1" dirty="0" smtClean="0">
                <a:solidFill>
                  <a:srgbClr val="00B0F0"/>
                </a:solidFill>
              </a:rPr>
              <a:t>small boxes </a:t>
            </a:r>
            <a:r>
              <a:rPr lang="en-US" sz="2400" dirty="0" smtClean="0"/>
              <a:t>represent </a:t>
            </a:r>
            <a:r>
              <a:rPr lang="en-US" sz="2400" b="1" dirty="0" smtClean="0">
                <a:solidFill>
                  <a:srgbClr val="00B0F0"/>
                </a:solidFill>
              </a:rPr>
              <a:t>minor</a:t>
            </a:r>
            <a:r>
              <a:rPr lang="en-US" sz="2400" dirty="0" smtClean="0"/>
              <a:t> thirds and </a:t>
            </a:r>
            <a:r>
              <a:rPr lang="en-US" sz="2400" b="1" dirty="0" smtClean="0">
                <a:solidFill>
                  <a:srgbClr val="FF0000"/>
                </a:solidFill>
              </a:rPr>
              <a:t>large boxes </a:t>
            </a:r>
            <a:r>
              <a:rPr lang="en-US" sz="2400" dirty="0" smtClean="0"/>
              <a:t>represent </a:t>
            </a:r>
            <a:r>
              <a:rPr lang="en-US" sz="2400" b="1" dirty="0" smtClean="0">
                <a:solidFill>
                  <a:srgbClr val="FF0000"/>
                </a:solidFill>
              </a:rPr>
              <a:t>major thirds</a:t>
            </a:r>
            <a:r>
              <a:rPr lang="en-US" sz="2400" dirty="0" smtClean="0"/>
              <a:t>.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2058" name="TextBox 2057"/>
          <p:cNvSpPr txBox="1"/>
          <p:nvPr/>
        </p:nvSpPr>
        <p:spPr>
          <a:xfrm>
            <a:off x="1275449" y="5218331"/>
            <a:ext cx="1558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Major</a:t>
            </a:r>
          </a:p>
          <a:p>
            <a:pPr algn="ctr"/>
            <a:r>
              <a:rPr lang="en-US" sz="2800" b="1" dirty="0" smtClean="0"/>
              <a:t>(M)</a:t>
            </a:r>
            <a:endParaRPr lang="en-US" sz="2800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5137068" y="3238500"/>
            <a:ext cx="685800" cy="1828800"/>
            <a:chOff x="4899292" y="2819400"/>
            <a:chExt cx="685800" cy="1828800"/>
          </a:xfrm>
        </p:grpSpPr>
        <p:sp>
          <p:nvSpPr>
            <p:cNvPr id="21" name="Rectangle 20"/>
            <p:cNvSpPr/>
            <p:nvPr/>
          </p:nvSpPr>
          <p:spPr>
            <a:xfrm>
              <a:off x="4899292" y="2819400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99292" y="3733800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16177" y="2930013"/>
            <a:ext cx="685800" cy="2209800"/>
            <a:chOff x="2133600" y="2819400"/>
            <a:chExt cx="685800" cy="2209800"/>
          </a:xfrm>
        </p:grpSpPr>
        <p:sp>
          <p:nvSpPr>
            <p:cNvPr id="20" name="Rectangle 19"/>
            <p:cNvSpPr/>
            <p:nvPr/>
          </p:nvSpPr>
          <p:spPr>
            <a:xfrm>
              <a:off x="2133600" y="2819400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133600" y="3733800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00400" y="2895600"/>
            <a:ext cx="685800" cy="2209800"/>
            <a:chOff x="3720465" y="3785419"/>
            <a:chExt cx="685800" cy="2209800"/>
          </a:xfrm>
        </p:grpSpPr>
        <p:sp>
          <p:nvSpPr>
            <p:cNvPr id="7" name="Rectangle 6"/>
            <p:cNvSpPr/>
            <p:nvPr/>
          </p:nvSpPr>
          <p:spPr>
            <a:xfrm>
              <a:off x="3720465" y="5080819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20465" y="3785419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239000" y="2476500"/>
            <a:ext cx="685800" cy="2590800"/>
            <a:chOff x="6708058" y="2476500"/>
            <a:chExt cx="685800" cy="2590800"/>
          </a:xfrm>
        </p:grpSpPr>
        <p:sp>
          <p:nvSpPr>
            <p:cNvPr id="25" name="Rectangle 24"/>
            <p:cNvSpPr/>
            <p:nvPr/>
          </p:nvSpPr>
          <p:spPr>
            <a:xfrm>
              <a:off x="6708058" y="3771900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08058" y="2476500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905519" y="5204881"/>
            <a:ext cx="12105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Minor</a:t>
            </a:r>
          </a:p>
          <a:p>
            <a:pPr algn="ctr"/>
            <a:r>
              <a:rPr lang="en-US" sz="2800" b="1" dirty="0" smtClean="0"/>
              <a:t>(m)</a:t>
            </a:r>
            <a:endParaRPr lang="en-US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4433046" y="5218331"/>
            <a:ext cx="20938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/>
              <a:t>Diminished</a:t>
            </a:r>
          </a:p>
          <a:p>
            <a:pPr algn="ctr"/>
            <a:r>
              <a:rPr lang="en-US" sz="2800" b="1" dirty="0" smtClean="0"/>
              <a:t>(dim)</a:t>
            </a:r>
            <a:endParaRPr lang="en-US" sz="2800" b="1" dirty="0"/>
          </a:p>
        </p:txBody>
      </p:sp>
      <p:sp>
        <p:nvSpPr>
          <p:cNvPr id="15" name="Rectangle 14"/>
          <p:cNvSpPr/>
          <p:nvPr/>
        </p:nvSpPr>
        <p:spPr>
          <a:xfrm>
            <a:off x="6493300" y="5218400"/>
            <a:ext cx="21771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/>
              <a:t>Augmented</a:t>
            </a:r>
          </a:p>
          <a:p>
            <a:pPr algn="ctr"/>
            <a:r>
              <a:rPr lang="en-US" sz="2800" b="1" dirty="0" smtClean="0"/>
              <a:t>(Aug)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1728084" y="4681661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35" name="Rectangle 34"/>
          <p:cNvSpPr/>
          <p:nvPr/>
        </p:nvSpPr>
        <p:spPr>
          <a:xfrm>
            <a:off x="3312307" y="4656803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36" name="Rectangle 35"/>
          <p:cNvSpPr/>
          <p:nvPr/>
        </p:nvSpPr>
        <p:spPr>
          <a:xfrm>
            <a:off x="5247394" y="4619759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37" name="Rectangle 36"/>
          <p:cNvSpPr/>
          <p:nvPr/>
        </p:nvSpPr>
        <p:spPr>
          <a:xfrm>
            <a:off x="7350906" y="4619759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38" name="Rectangle 37"/>
          <p:cNvSpPr/>
          <p:nvPr/>
        </p:nvSpPr>
        <p:spPr>
          <a:xfrm>
            <a:off x="1727671" y="3388719"/>
            <a:ext cx="412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sp>
        <p:nvSpPr>
          <p:cNvPr id="17" name="Rectangle 16"/>
          <p:cNvSpPr/>
          <p:nvPr/>
        </p:nvSpPr>
        <p:spPr>
          <a:xfrm>
            <a:off x="7375753" y="3321193"/>
            <a:ext cx="412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sp>
        <p:nvSpPr>
          <p:cNvPr id="40" name="Rectangle 39"/>
          <p:cNvSpPr/>
          <p:nvPr/>
        </p:nvSpPr>
        <p:spPr>
          <a:xfrm>
            <a:off x="1728084" y="2463258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44" name="Rectangle 43"/>
          <p:cNvSpPr/>
          <p:nvPr/>
        </p:nvSpPr>
        <p:spPr>
          <a:xfrm>
            <a:off x="3312307" y="2463258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5218745" y="2630547"/>
            <a:ext cx="700548" cy="669752"/>
            <a:chOff x="5122320" y="2633990"/>
            <a:chExt cx="700548" cy="669752"/>
          </a:xfrm>
        </p:grpSpPr>
        <p:sp>
          <p:nvSpPr>
            <p:cNvPr id="45" name="Rectangle 44"/>
            <p:cNvSpPr/>
            <p:nvPr/>
          </p:nvSpPr>
          <p:spPr>
            <a:xfrm>
              <a:off x="5122320" y="2780522"/>
              <a:ext cx="4764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G</a:t>
              </a:r>
              <a:endParaRPr lang="en-US" sz="2800" b="1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277526" y="2633990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♭</a:t>
              </a:r>
              <a:endParaRPr lang="en-US" sz="2800" b="1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295806" y="1891139"/>
            <a:ext cx="628994" cy="638703"/>
            <a:chOff x="7239000" y="1934713"/>
            <a:chExt cx="628994" cy="638703"/>
          </a:xfrm>
        </p:grpSpPr>
        <p:sp>
          <p:nvSpPr>
            <p:cNvPr id="46" name="Rectangle 45"/>
            <p:cNvSpPr/>
            <p:nvPr/>
          </p:nvSpPr>
          <p:spPr>
            <a:xfrm>
              <a:off x="7239000" y="2050196"/>
              <a:ext cx="4764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G</a:t>
              </a:r>
              <a:endParaRPr lang="en-US" sz="2800" b="1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503792" y="1934713"/>
              <a:ext cx="3642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♯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247394" y="3582803"/>
            <a:ext cx="671899" cy="638216"/>
            <a:chOff x="5169666" y="3582803"/>
            <a:chExt cx="671899" cy="638216"/>
          </a:xfrm>
        </p:grpSpPr>
        <p:sp>
          <p:nvSpPr>
            <p:cNvPr id="50" name="Rectangle 49"/>
            <p:cNvSpPr/>
            <p:nvPr/>
          </p:nvSpPr>
          <p:spPr>
            <a:xfrm>
              <a:off x="5169666" y="3697799"/>
              <a:ext cx="4122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E</a:t>
              </a:r>
              <a:endParaRPr lang="en-US" sz="2800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296223" y="3582803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♭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3341921" y="3613181"/>
            <a:ext cx="671899" cy="638216"/>
            <a:chOff x="5169666" y="3582803"/>
            <a:chExt cx="671899" cy="638216"/>
          </a:xfrm>
        </p:grpSpPr>
        <p:sp>
          <p:nvSpPr>
            <p:cNvPr id="54" name="Rectangle 53"/>
            <p:cNvSpPr/>
            <p:nvPr/>
          </p:nvSpPr>
          <p:spPr>
            <a:xfrm>
              <a:off x="5169666" y="3697799"/>
              <a:ext cx="4122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E</a:t>
              </a:r>
              <a:endParaRPr lang="en-US" sz="2800" b="1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296223" y="3582803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978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58" grpId="0"/>
      <p:bldP spid="13" grpId="0"/>
      <p:bldP spid="14" grpId="0"/>
      <p:bldP spid="15" grpId="0"/>
      <p:bldP spid="16" grpId="0"/>
      <p:bldP spid="35" grpId="0"/>
      <p:bldP spid="36" grpId="0"/>
      <p:bldP spid="37" grpId="0"/>
      <p:bldP spid="38" grpId="0"/>
      <p:bldP spid="17" grpId="0"/>
      <p:bldP spid="40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3988" y="0"/>
            <a:ext cx="3232469" cy="862584"/>
          </a:xfrm>
        </p:spPr>
        <p:txBody>
          <a:bodyPr>
            <a:normAutofit/>
          </a:bodyPr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Chords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2607" y="990600"/>
            <a:ext cx="64770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33331" y="6793974"/>
            <a:ext cx="7924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solidFill>
                  <a:schemeClr val="accent3"/>
                </a:solidFill>
              </a:rPr>
              <a:t>	</a:t>
            </a:r>
            <a:endParaRPr lang="en-US" sz="2400" b="1" dirty="0" smtClean="0">
              <a:solidFill>
                <a:schemeClr val="accent3"/>
              </a:solidFill>
            </a:endParaRPr>
          </a:p>
          <a:p>
            <a:endParaRPr lang="en-US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2400" dirty="0" smtClean="0"/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pPr lvl="1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Example: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rgbClr val="00B0F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1849451" y="4826066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56" name="Rectangle 55"/>
          <p:cNvSpPr/>
          <p:nvPr/>
        </p:nvSpPr>
        <p:spPr>
          <a:xfrm>
            <a:off x="1849038" y="3533124"/>
            <a:ext cx="412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sp>
        <p:nvSpPr>
          <p:cNvPr id="57" name="Rectangle 56"/>
          <p:cNvSpPr/>
          <p:nvPr/>
        </p:nvSpPr>
        <p:spPr>
          <a:xfrm>
            <a:off x="1849451" y="2607663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grpSp>
        <p:nvGrpSpPr>
          <p:cNvPr id="58" name="Group 57"/>
          <p:cNvGrpSpPr/>
          <p:nvPr/>
        </p:nvGrpSpPr>
        <p:grpSpPr>
          <a:xfrm>
            <a:off x="1737544" y="1779018"/>
            <a:ext cx="685800" cy="3505200"/>
            <a:chOff x="1616177" y="1634613"/>
            <a:chExt cx="685800" cy="3505200"/>
          </a:xfrm>
        </p:grpSpPr>
        <p:sp>
          <p:nvSpPr>
            <p:cNvPr id="59" name="Rectangle 58"/>
            <p:cNvSpPr/>
            <p:nvPr/>
          </p:nvSpPr>
          <p:spPr>
            <a:xfrm>
              <a:off x="1616177" y="2930013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616177" y="3844413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616177" y="1634613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887122" y="1302894"/>
            <a:ext cx="434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3379117" y="4826066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38" name="Rectangle 37"/>
          <p:cNvSpPr/>
          <p:nvPr/>
        </p:nvSpPr>
        <p:spPr>
          <a:xfrm>
            <a:off x="3378704" y="3533124"/>
            <a:ext cx="412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sp>
        <p:nvSpPr>
          <p:cNvPr id="40" name="Rectangle 39"/>
          <p:cNvSpPr/>
          <p:nvPr/>
        </p:nvSpPr>
        <p:spPr>
          <a:xfrm>
            <a:off x="3379117" y="2559009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grpSp>
        <p:nvGrpSpPr>
          <p:cNvPr id="2058" name="Group 2057"/>
          <p:cNvGrpSpPr/>
          <p:nvPr/>
        </p:nvGrpSpPr>
        <p:grpSpPr>
          <a:xfrm>
            <a:off x="3267210" y="2170344"/>
            <a:ext cx="685800" cy="3113874"/>
            <a:chOff x="3267210" y="2170344"/>
            <a:chExt cx="685800" cy="3113874"/>
          </a:xfrm>
        </p:grpSpPr>
        <p:sp>
          <p:nvSpPr>
            <p:cNvPr id="20" name="Rectangle 19"/>
            <p:cNvSpPr/>
            <p:nvPr/>
          </p:nvSpPr>
          <p:spPr>
            <a:xfrm>
              <a:off x="3267210" y="3074418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267210" y="3988818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67210" y="2170344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78704" y="1601538"/>
            <a:ext cx="646077" cy="635247"/>
            <a:chOff x="3043776" y="2031367"/>
            <a:chExt cx="646077" cy="635247"/>
          </a:xfrm>
        </p:grpSpPr>
        <p:sp>
          <p:nvSpPr>
            <p:cNvPr id="78" name="TextBox 77"/>
            <p:cNvSpPr txBox="1"/>
            <p:nvPr/>
          </p:nvSpPr>
          <p:spPr>
            <a:xfrm>
              <a:off x="3043776" y="2143394"/>
              <a:ext cx="434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B</a:t>
              </a:r>
              <a:endParaRPr lang="en-US" sz="28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146114" y="203136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♭</a:t>
              </a:r>
              <a:endParaRPr lang="en-US" sz="2800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6228017" y="4826066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6199368" y="2836854"/>
            <a:ext cx="700548" cy="669752"/>
            <a:chOff x="5122320" y="2633990"/>
            <a:chExt cx="700548" cy="669752"/>
          </a:xfrm>
        </p:grpSpPr>
        <p:sp>
          <p:nvSpPr>
            <p:cNvPr id="45" name="Rectangle 44"/>
            <p:cNvSpPr/>
            <p:nvPr/>
          </p:nvSpPr>
          <p:spPr>
            <a:xfrm>
              <a:off x="5122320" y="2780522"/>
              <a:ext cx="4764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G</a:t>
              </a:r>
              <a:endParaRPr lang="en-US" sz="2800" b="1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277526" y="2633990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♭</a:t>
              </a:r>
              <a:endParaRPr lang="en-US" sz="2800" b="1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28017" y="3789110"/>
            <a:ext cx="671899" cy="638216"/>
            <a:chOff x="5169666" y="3582803"/>
            <a:chExt cx="671899" cy="638216"/>
          </a:xfrm>
        </p:grpSpPr>
        <p:sp>
          <p:nvSpPr>
            <p:cNvPr id="50" name="Rectangle 49"/>
            <p:cNvSpPr/>
            <p:nvPr/>
          </p:nvSpPr>
          <p:spPr>
            <a:xfrm>
              <a:off x="5169666" y="3697799"/>
              <a:ext cx="4122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E</a:t>
              </a:r>
              <a:endParaRPr lang="en-US" sz="2800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296223" y="3582803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♭</a:t>
              </a:r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6117691" y="2149407"/>
            <a:ext cx="685800" cy="3124200"/>
            <a:chOff x="6117691" y="2149407"/>
            <a:chExt cx="685800" cy="3124200"/>
          </a:xfrm>
        </p:grpSpPr>
        <p:grpSp>
          <p:nvGrpSpPr>
            <p:cNvPr id="11" name="Group 10"/>
            <p:cNvGrpSpPr/>
            <p:nvPr/>
          </p:nvGrpSpPr>
          <p:grpSpPr>
            <a:xfrm>
              <a:off x="6117691" y="3444807"/>
              <a:ext cx="685800" cy="1828800"/>
              <a:chOff x="4899292" y="2819400"/>
              <a:chExt cx="685800" cy="1828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899292" y="2819400"/>
                <a:ext cx="685800" cy="914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899292" y="3733800"/>
                <a:ext cx="685800" cy="914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6117691" y="2149407"/>
              <a:ext cx="6858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6226400" y="1585056"/>
            <a:ext cx="646077" cy="635247"/>
            <a:chOff x="3043776" y="2031367"/>
            <a:chExt cx="646077" cy="635247"/>
          </a:xfrm>
        </p:grpSpPr>
        <p:sp>
          <p:nvSpPr>
            <p:cNvPr id="84" name="TextBox 83"/>
            <p:cNvSpPr txBox="1"/>
            <p:nvPr/>
          </p:nvSpPr>
          <p:spPr>
            <a:xfrm>
              <a:off x="3043776" y="2143394"/>
              <a:ext cx="434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B</a:t>
              </a:r>
              <a:endParaRPr lang="en-US" sz="2800" b="1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146114" y="203136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♭</a:t>
              </a:r>
              <a:endParaRPr lang="en-US" sz="2800" b="1" dirty="0"/>
            </a:p>
          </p:txBody>
        </p:sp>
      </p:grpSp>
      <p:sp>
        <p:nvSpPr>
          <p:cNvPr id="68" name="Rectangle 67"/>
          <p:cNvSpPr/>
          <p:nvPr/>
        </p:nvSpPr>
        <p:spPr>
          <a:xfrm>
            <a:off x="7665902" y="4826066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grpSp>
        <p:nvGrpSpPr>
          <p:cNvPr id="69" name="Group 68"/>
          <p:cNvGrpSpPr/>
          <p:nvPr/>
        </p:nvGrpSpPr>
        <p:grpSpPr>
          <a:xfrm>
            <a:off x="7637253" y="2836854"/>
            <a:ext cx="700548" cy="669752"/>
            <a:chOff x="5122320" y="2633990"/>
            <a:chExt cx="700548" cy="669752"/>
          </a:xfrm>
        </p:grpSpPr>
        <p:sp>
          <p:nvSpPr>
            <p:cNvPr id="73" name="Rectangle 72"/>
            <p:cNvSpPr/>
            <p:nvPr/>
          </p:nvSpPr>
          <p:spPr>
            <a:xfrm>
              <a:off x="5122320" y="2780522"/>
              <a:ext cx="4764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G</a:t>
              </a:r>
              <a:endParaRPr lang="en-US" sz="2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5277526" y="2633990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♭</a:t>
              </a:r>
              <a:endParaRPr lang="en-US" sz="2800" b="1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665902" y="3789110"/>
            <a:ext cx="671899" cy="638216"/>
            <a:chOff x="5169666" y="3582803"/>
            <a:chExt cx="671899" cy="638216"/>
          </a:xfrm>
        </p:grpSpPr>
        <p:sp>
          <p:nvSpPr>
            <p:cNvPr id="71" name="Rectangle 70"/>
            <p:cNvSpPr/>
            <p:nvPr/>
          </p:nvSpPr>
          <p:spPr>
            <a:xfrm>
              <a:off x="5169666" y="3697799"/>
              <a:ext cx="4122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E</a:t>
              </a:r>
              <a:endParaRPr lang="en-US" sz="2800" b="1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296223" y="3582803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♭</a:t>
              </a:r>
            </a:p>
          </p:txBody>
        </p:sp>
      </p:grpSp>
      <p:grpSp>
        <p:nvGrpSpPr>
          <p:cNvPr id="2061" name="Group 2060"/>
          <p:cNvGrpSpPr/>
          <p:nvPr/>
        </p:nvGrpSpPr>
        <p:grpSpPr>
          <a:xfrm>
            <a:off x="7555576" y="2536495"/>
            <a:ext cx="685800" cy="2737112"/>
            <a:chOff x="7555576" y="2536495"/>
            <a:chExt cx="685800" cy="2737112"/>
          </a:xfrm>
        </p:grpSpPr>
        <p:grpSp>
          <p:nvGrpSpPr>
            <p:cNvPr id="67" name="Group 66"/>
            <p:cNvGrpSpPr/>
            <p:nvPr/>
          </p:nvGrpSpPr>
          <p:grpSpPr>
            <a:xfrm>
              <a:off x="7555576" y="3444807"/>
              <a:ext cx="685800" cy="1828800"/>
              <a:chOff x="4899292" y="2819400"/>
              <a:chExt cx="685800" cy="1828800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4899292" y="2819400"/>
                <a:ext cx="685800" cy="914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899292" y="3733800"/>
                <a:ext cx="685800" cy="914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7" name="Rectangle 76"/>
            <p:cNvSpPr/>
            <p:nvPr/>
          </p:nvSpPr>
          <p:spPr>
            <a:xfrm>
              <a:off x="7555576" y="2536495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2" name="Group 2061"/>
          <p:cNvGrpSpPr/>
          <p:nvPr/>
        </p:nvGrpSpPr>
        <p:grpSpPr>
          <a:xfrm>
            <a:off x="7575437" y="1934007"/>
            <a:ext cx="774626" cy="635247"/>
            <a:chOff x="7575437" y="1934007"/>
            <a:chExt cx="774626" cy="635247"/>
          </a:xfrm>
        </p:grpSpPr>
        <p:grpSp>
          <p:nvGrpSpPr>
            <p:cNvPr id="86" name="Group 85"/>
            <p:cNvGrpSpPr/>
            <p:nvPr/>
          </p:nvGrpSpPr>
          <p:grpSpPr>
            <a:xfrm>
              <a:off x="7575437" y="1934007"/>
              <a:ext cx="646077" cy="635247"/>
              <a:chOff x="3043776" y="2031367"/>
              <a:chExt cx="646077" cy="635247"/>
            </a:xfrm>
          </p:grpSpPr>
          <p:sp>
            <p:nvSpPr>
              <p:cNvPr id="87" name="TextBox 86"/>
              <p:cNvSpPr txBox="1"/>
              <p:nvPr/>
            </p:nvSpPr>
            <p:spPr>
              <a:xfrm>
                <a:off x="3043776" y="2143394"/>
                <a:ext cx="4347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B</a:t>
                </a:r>
                <a:endParaRPr lang="en-US" sz="2800" b="1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146114" y="2031367"/>
                <a:ext cx="5437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♭</a:t>
                </a:r>
                <a:endParaRPr lang="en-US" sz="2800" b="1" dirty="0"/>
              </a:p>
            </p:txBody>
          </p:sp>
        </p:grpSp>
        <p:sp>
          <p:nvSpPr>
            <p:cNvPr id="89" name="TextBox 88"/>
            <p:cNvSpPr txBox="1"/>
            <p:nvPr/>
          </p:nvSpPr>
          <p:spPr>
            <a:xfrm>
              <a:off x="7806324" y="193400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♭</a:t>
              </a:r>
            </a:p>
          </p:txBody>
        </p:sp>
      </p:grpSp>
      <p:sp>
        <p:nvSpPr>
          <p:cNvPr id="2055" name="TextBox 2054"/>
          <p:cNvSpPr txBox="1"/>
          <p:nvPr/>
        </p:nvSpPr>
        <p:spPr>
          <a:xfrm>
            <a:off x="1617816" y="542038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MM7</a:t>
            </a:r>
            <a:endParaRPr lang="en-US" sz="28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3062110" y="5420380"/>
            <a:ext cx="104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Mm7</a:t>
            </a:r>
            <a:endParaRPr lang="en-US" sz="2800" b="1" dirty="0"/>
          </a:p>
        </p:txBody>
      </p:sp>
      <p:sp>
        <p:nvSpPr>
          <p:cNvPr id="35" name="Rectangle 34"/>
          <p:cNvSpPr/>
          <p:nvPr/>
        </p:nvSpPr>
        <p:spPr>
          <a:xfrm>
            <a:off x="4769004" y="4808860"/>
            <a:ext cx="461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44" name="Rectangle 43"/>
          <p:cNvSpPr/>
          <p:nvPr/>
        </p:nvSpPr>
        <p:spPr>
          <a:xfrm>
            <a:off x="4769004" y="2615315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grpSp>
        <p:nvGrpSpPr>
          <p:cNvPr id="53" name="Group 52"/>
          <p:cNvGrpSpPr/>
          <p:nvPr/>
        </p:nvGrpSpPr>
        <p:grpSpPr>
          <a:xfrm>
            <a:off x="4798618" y="3765238"/>
            <a:ext cx="671899" cy="638216"/>
            <a:chOff x="5169666" y="3582803"/>
            <a:chExt cx="671899" cy="638216"/>
          </a:xfrm>
        </p:grpSpPr>
        <p:sp>
          <p:nvSpPr>
            <p:cNvPr id="54" name="Rectangle 53"/>
            <p:cNvSpPr/>
            <p:nvPr/>
          </p:nvSpPr>
          <p:spPr>
            <a:xfrm>
              <a:off x="5169666" y="3697799"/>
              <a:ext cx="4122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E</a:t>
              </a:r>
              <a:endParaRPr lang="en-US" sz="2800" b="1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296223" y="3582803"/>
              <a:ext cx="5453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♭</a:t>
              </a:r>
            </a:p>
          </p:txBody>
        </p:sp>
      </p:grpSp>
      <p:grpSp>
        <p:nvGrpSpPr>
          <p:cNvPr id="2059" name="Group 2058"/>
          <p:cNvGrpSpPr/>
          <p:nvPr/>
        </p:nvGrpSpPr>
        <p:grpSpPr>
          <a:xfrm>
            <a:off x="4655279" y="2122544"/>
            <a:ext cx="687618" cy="3124200"/>
            <a:chOff x="4823800" y="2139750"/>
            <a:chExt cx="687618" cy="3124200"/>
          </a:xfrm>
        </p:grpSpPr>
        <p:grpSp>
          <p:nvGrpSpPr>
            <p:cNvPr id="10" name="Group 9"/>
            <p:cNvGrpSpPr/>
            <p:nvPr/>
          </p:nvGrpSpPr>
          <p:grpSpPr>
            <a:xfrm>
              <a:off x="4825618" y="3054150"/>
              <a:ext cx="685800" cy="2209800"/>
              <a:chOff x="3720465" y="3785419"/>
              <a:chExt cx="685800" cy="2209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720465" y="5080819"/>
                <a:ext cx="685800" cy="914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20465" y="3785419"/>
                <a:ext cx="685800" cy="1295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4823800" y="2139750"/>
              <a:ext cx="685800" cy="914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4769004" y="1547298"/>
            <a:ext cx="671956" cy="647700"/>
            <a:chOff x="3043776" y="2018914"/>
            <a:chExt cx="671956" cy="647700"/>
          </a:xfrm>
        </p:grpSpPr>
        <p:sp>
          <p:nvSpPr>
            <p:cNvPr id="81" name="TextBox 80"/>
            <p:cNvSpPr txBox="1"/>
            <p:nvPr/>
          </p:nvSpPr>
          <p:spPr>
            <a:xfrm>
              <a:off x="3043776" y="2143394"/>
              <a:ext cx="434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B</a:t>
              </a:r>
              <a:endParaRPr lang="en-US" sz="28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171993" y="201891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♭</a:t>
              </a:r>
              <a:endParaRPr lang="en-US" sz="2800" b="1" dirty="0"/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4470845" y="5403174"/>
            <a:ext cx="1072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</a:t>
            </a:r>
            <a:r>
              <a:rPr lang="en-US" sz="2800" b="1" dirty="0" smtClean="0"/>
              <a:t>m7</a:t>
            </a:r>
            <a:endParaRPr lang="en-US" sz="28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5764735" y="5420380"/>
            <a:ext cx="1358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½dim7</a:t>
            </a:r>
            <a:endParaRPr lang="en-US" sz="28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7380545" y="5420380"/>
            <a:ext cx="1035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dim7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6927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0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1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6" grpId="0"/>
      <p:bldP spid="57" grpId="0"/>
      <p:bldP spid="4" grpId="0"/>
      <p:bldP spid="16" grpId="0"/>
      <p:bldP spid="38" grpId="0"/>
      <p:bldP spid="40" grpId="0"/>
      <p:bldP spid="36" grpId="0"/>
      <p:bldP spid="68" grpId="0"/>
      <p:bldP spid="2055" grpId="0"/>
      <p:bldP spid="91" grpId="0"/>
      <p:bldP spid="35" grpId="0"/>
      <p:bldP spid="44" grpId="0"/>
      <p:bldP spid="92" grpId="0"/>
      <p:bldP spid="93" grpId="0"/>
      <p:bldP spid="9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326</TotalTime>
  <Words>222</Words>
  <Application>Microsoft Office PowerPoint</Application>
  <PresentationFormat>On-screen Show (4:3)</PresentationFormat>
  <Paragraphs>119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Music Theory</vt:lpstr>
      <vt:lpstr>Thirds</vt:lpstr>
      <vt:lpstr>Chord Construction</vt:lpstr>
      <vt:lpstr>Chord Quality</vt:lpstr>
      <vt:lpstr>Triads</vt:lpstr>
      <vt:lpstr>7TH Chords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Theory</dc:title>
  <dc:creator>Larry Hill</dc:creator>
  <cp:lastModifiedBy>Larry Hill</cp:lastModifiedBy>
  <cp:revision>24</cp:revision>
  <dcterms:created xsi:type="dcterms:W3CDTF">2014-06-14T18:40:02Z</dcterms:created>
  <dcterms:modified xsi:type="dcterms:W3CDTF">2014-06-20T12:08:24Z</dcterms:modified>
</cp:coreProperties>
</file>