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8" y="-7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ED3F957C-0567-4E59-8D82-B826F46F1D63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9589F3E6-35F1-4B4F-A61B-2582E9217D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F957C-0567-4E59-8D82-B826F46F1D63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F3E6-35F1-4B4F-A61B-2582E9217D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F957C-0567-4E59-8D82-B826F46F1D63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F3E6-35F1-4B4F-A61B-2582E9217D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F957C-0567-4E59-8D82-B826F46F1D63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F3E6-35F1-4B4F-A61B-2582E9217D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F957C-0567-4E59-8D82-B826F46F1D63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F3E6-35F1-4B4F-A61B-2582E9217D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F957C-0567-4E59-8D82-B826F46F1D63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F3E6-35F1-4B4F-A61B-2582E9217D5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F957C-0567-4E59-8D82-B826F46F1D63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F3E6-35F1-4B4F-A61B-2582E9217D5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F957C-0567-4E59-8D82-B826F46F1D63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F3E6-35F1-4B4F-A61B-2582E9217D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F957C-0567-4E59-8D82-B826F46F1D63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F3E6-35F1-4B4F-A61B-2582E9217D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ED3F957C-0567-4E59-8D82-B826F46F1D63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9589F3E6-35F1-4B4F-A61B-2582E9217D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ED3F957C-0567-4E59-8D82-B826F46F1D63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9589F3E6-35F1-4B4F-A61B-2582E9217D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ED3F957C-0567-4E59-8D82-B826F46F1D63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9589F3E6-35F1-4B4F-A61B-2582E9217D5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04800"/>
            <a:ext cx="7238999" cy="879825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Basic Musicianship Skills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85800" y="1295400"/>
            <a:ext cx="75438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038656" y="1544877"/>
            <a:ext cx="2838085" cy="78483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u="sng" dirty="0" smtClean="0">
                <a:solidFill>
                  <a:srgbClr val="FFFF00"/>
                </a:solidFill>
              </a:rPr>
              <a:t>Tone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endParaRPr lang="en-US" sz="3600" b="1" u="sng" dirty="0">
              <a:solidFill>
                <a:srgbClr val="FFFF00"/>
              </a:solidFill>
            </a:endParaRPr>
          </a:p>
          <a:p>
            <a:pPr algn="ctr"/>
            <a:r>
              <a:rPr lang="en-US" sz="3600" b="1" dirty="0" smtClean="0"/>
              <a:t>Intonation</a:t>
            </a:r>
          </a:p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Technique</a:t>
            </a:r>
          </a:p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Rhythm</a:t>
            </a:r>
          </a:p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Interpretation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endParaRPr lang="en-US" sz="3600" b="1" u="sng" dirty="0" smtClean="0">
              <a:solidFill>
                <a:srgbClr val="FFFF00"/>
              </a:solidFill>
            </a:endParaRPr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725330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04800"/>
            <a:ext cx="7238999" cy="879825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Tone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85800" y="1295400"/>
            <a:ext cx="75438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364659" y="2209800"/>
            <a:ext cx="4186082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b="1" dirty="0" smtClean="0">
                <a:solidFill>
                  <a:srgbClr val="7030A0"/>
                </a:solidFill>
              </a:rPr>
              <a:t>Embouchure</a:t>
            </a:r>
            <a:endParaRPr lang="en-US" sz="3600" b="1" u="sng" dirty="0" smtClean="0">
              <a:solidFill>
                <a:srgbClr val="7030A0"/>
              </a:solidFill>
            </a:endParaRPr>
          </a:p>
          <a:p>
            <a:pPr marL="742950" indent="-742950">
              <a:buFont typeface="+mj-lt"/>
              <a:buAutoNum type="arabicPeriod"/>
            </a:pPr>
            <a:endParaRPr lang="en-US" sz="3600" b="1" u="sng" dirty="0">
              <a:solidFill>
                <a:srgbClr val="7030A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b="1" dirty="0" smtClean="0">
                <a:solidFill>
                  <a:srgbClr val="7030A0"/>
                </a:solidFill>
              </a:rPr>
              <a:t>Breath Support</a:t>
            </a:r>
          </a:p>
          <a:p>
            <a:pPr marL="742950" indent="-742950">
              <a:buFont typeface="+mj-lt"/>
              <a:buAutoNum type="arabicPeriod"/>
            </a:pPr>
            <a:endParaRPr lang="en-US" sz="3600" b="1" dirty="0">
              <a:solidFill>
                <a:srgbClr val="7030A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b="1" dirty="0" smtClean="0">
                <a:solidFill>
                  <a:srgbClr val="7030A0"/>
                </a:solidFill>
              </a:rPr>
              <a:t>Good Equipment</a:t>
            </a:r>
          </a:p>
          <a:p>
            <a:pPr marL="742950" indent="-742950">
              <a:buFont typeface="+mj-lt"/>
              <a:buAutoNum type="arabicPeriod"/>
            </a:pPr>
            <a:endParaRPr lang="en-US" sz="3600" b="1" dirty="0">
              <a:solidFill>
                <a:srgbClr val="7030A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b="1" dirty="0" smtClean="0">
                <a:solidFill>
                  <a:srgbClr val="7030A0"/>
                </a:solidFill>
              </a:rPr>
              <a:t>Concept</a:t>
            </a:r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038013" y="1600200"/>
            <a:ext cx="68393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The Four Essential Elements of a Good Tone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36625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04800"/>
            <a:ext cx="7238999" cy="879825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Flute Embouchure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85800" y="1295400"/>
            <a:ext cx="75438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377538" y="1752600"/>
            <a:ext cx="3832396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b="1" dirty="0" smtClean="0">
                <a:solidFill>
                  <a:srgbClr val="7030A0"/>
                </a:solidFill>
              </a:rPr>
              <a:t>Tight Corners</a:t>
            </a:r>
            <a:endParaRPr lang="en-US" sz="3600" b="1" u="sng" dirty="0" smtClean="0">
              <a:solidFill>
                <a:srgbClr val="7030A0"/>
              </a:solidFill>
            </a:endParaRPr>
          </a:p>
          <a:p>
            <a:pPr marL="742950" indent="-742950">
              <a:buFont typeface="+mj-lt"/>
              <a:buAutoNum type="arabicPeriod"/>
            </a:pPr>
            <a:endParaRPr lang="en-US" sz="3600" b="1" u="sng" dirty="0">
              <a:solidFill>
                <a:srgbClr val="7030A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b="1" dirty="0" smtClean="0">
                <a:solidFill>
                  <a:srgbClr val="7030A0"/>
                </a:solidFill>
              </a:rPr>
              <a:t>Flat Chin</a:t>
            </a:r>
          </a:p>
          <a:p>
            <a:pPr marL="742950" indent="-742950">
              <a:buFont typeface="+mj-lt"/>
              <a:buAutoNum type="arabicPeriod"/>
            </a:pPr>
            <a:endParaRPr lang="en-US" sz="3600" b="1" dirty="0">
              <a:solidFill>
                <a:srgbClr val="7030A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b="1" dirty="0" smtClean="0">
                <a:solidFill>
                  <a:srgbClr val="7030A0"/>
                </a:solidFill>
              </a:rPr>
              <a:t>Loose Lips</a:t>
            </a:r>
          </a:p>
          <a:p>
            <a:pPr marL="742950" indent="-742950">
              <a:buFont typeface="+mj-lt"/>
              <a:buAutoNum type="arabicPeriod"/>
            </a:pPr>
            <a:endParaRPr lang="en-US" sz="3600" b="1" dirty="0">
              <a:solidFill>
                <a:srgbClr val="7030A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b="1" dirty="0" smtClean="0">
                <a:solidFill>
                  <a:srgbClr val="7030A0"/>
                </a:solidFill>
              </a:rPr>
              <a:t>Small Aperture</a:t>
            </a:r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221549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04800"/>
            <a:ext cx="7238999" cy="879825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Single Reed Embouchure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85800" y="1295400"/>
            <a:ext cx="75438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05118" y="1524000"/>
            <a:ext cx="7741735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b="1" dirty="0" smtClean="0">
                <a:solidFill>
                  <a:srgbClr val="7030A0"/>
                </a:solidFill>
              </a:rPr>
              <a:t>Tight Corners</a:t>
            </a:r>
            <a:endParaRPr lang="en-US" sz="3600" b="1" u="sng" dirty="0" smtClean="0">
              <a:solidFill>
                <a:srgbClr val="7030A0"/>
              </a:solidFill>
            </a:endParaRPr>
          </a:p>
          <a:p>
            <a:pPr marL="742950" indent="-742950">
              <a:buFont typeface="+mj-lt"/>
              <a:buAutoNum type="arabicPeriod"/>
            </a:pPr>
            <a:endParaRPr lang="en-US" sz="3600" b="1" u="sng" dirty="0">
              <a:solidFill>
                <a:srgbClr val="7030A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b="1" dirty="0" smtClean="0">
                <a:solidFill>
                  <a:srgbClr val="7030A0"/>
                </a:solidFill>
              </a:rPr>
              <a:t>Flat Chin</a:t>
            </a:r>
          </a:p>
          <a:p>
            <a:pPr marL="742950" indent="-742950">
              <a:buFont typeface="+mj-lt"/>
              <a:buAutoNum type="arabicPeriod"/>
            </a:pPr>
            <a:endParaRPr lang="en-US" sz="3600" b="1" dirty="0">
              <a:solidFill>
                <a:srgbClr val="7030A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b="1" dirty="0" smtClean="0">
                <a:solidFill>
                  <a:srgbClr val="7030A0"/>
                </a:solidFill>
              </a:rPr>
              <a:t>Lips Tight Against Teeth</a:t>
            </a:r>
          </a:p>
          <a:p>
            <a:pPr marL="742950" indent="-742950">
              <a:buFont typeface="+mj-lt"/>
              <a:buAutoNum type="arabicPeriod"/>
            </a:pPr>
            <a:endParaRPr lang="en-US" sz="3600" b="1" dirty="0">
              <a:solidFill>
                <a:srgbClr val="7030A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b="1" dirty="0" smtClean="0">
                <a:solidFill>
                  <a:srgbClr val="7030A0"/>
                </a:solidFill>
              </a:rPr>
              <a:t>Lower Lip Slightly Over Lower Teeth</a:t>
            </a:r>
          </a:p>
          <a:p>
            <a:pPr marL="742950" indent="-742950">
              <a:buFont typeface="+mj-lt"/>
              <a:buAutoNum type="arabicPeriod"/>
            </a:pPr>
            <a:endParaRPr lang="en-US" sz="3600" b="1" dirty="0">
              <a:solidFill>
                <a:srgbClr val="7030A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b="1" dirty="0" smtClean="0">
                <a:solidFill>
                  <a:srgbClr val="7030A0"/>
                </a:solidFill>
              </a:rPr>
              <a:t>Upper Teeth on the Mouthpiece</a:t>
            </a:r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161189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04800"/>
            <a:ext cx="7238999" cy="879825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Double Reed Embouchure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85800" y="1295400"/>
            <a:ext cx="75438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90294" y="1828800"/>
            <a:ext cx="4934812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b="1" dirty="0" smtClean="0">
                <a:solidFill>
                  <a:srgbClr val="7030A0"/>
                </a:solidFill>
              </a:rPr>
              <a:t>Tight Corners</a:t>
            </a:r>
            <a:endParaRPr lang="en-US" sz="3600" b="1" u="sng" dirty="0" smtClean="0">
              <a:solidFill>
                <a:srgbClr val="7030A0"/>
              </a:solidFill>
            </a:endParaRPr>
          </a:p>
          <a:p>
            <a:pPr marL="742950" indent="-742950">
              <a:buFont typeface="+mj-lt"/>
              <a:buAutoNum type="arabicPeriod"/>
            </a:pPr>
            <a:endParaRPr lang="en-US" sz="3600" b="1" u="sng" dirty="0">
              <a:solidFill>
                <a:srgbClr val="7030A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b="1" dirty="0" smtClean="0">
                <a:solidFill>
                  <a:srgbClr val="7030A0"/>
                </a:solidFill>
              </a:rPr>
              <a:t>Flat Chin</a:t>
            </a:r>
          </a:p>
          <a:p>
            <a:pPr marL="742950" indent="-742950">
              <a:buFont typeface="+mj-lt"/>
              <a:buAutoNum type="arabicPeriod"/>
            </a:pPr>
            <a:endParaRPr lang="en-US" sz="3600" b="1" dirty="0">
              <a:solidFill>
                <a:srgbClr val="7030A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b="1" dirty="0" smtClean="0">
                <a:solidFill>
                  <a:srgbClr val="7030A0"/>
                </a:solidFill>
              </a:rPr>
              <a:t>Both Lips Over Teeth</a:t>
            </a:r>
          </a:p>
          <a:p>
            <a:pPr marL="742950" indent="-742950">
              <a:buFont typeface="+mj-lt"/>
              <a:buAutoNum type="arabicPeriod"/>
            </a:pPr>
            <a:endParaRPr lang="en-US" sz="3600" b="1" dirty="0">
              <a:solidFill>
                <a:srgbClr val="7030A0"/>
              </a:solidFill>
            </a:endParaRPr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997179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04800"/>
            <a:ext cx="7238999" cy="879825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Brass Embouchure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85800" y="1295400"/>
            <a:ext cx="75438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170806" y="2057400"/>
            <a:ext cx="657378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b="1" dirty="0" smtClean="0">
                <a:solidFill>
                  <a:srgbClr val="7030A0"/>
                </a:solidFill>
              </a:rPr>
              <a:t>Tight Corners</a:t>
            </a:r>
            <a:endParaRPr lang="en-US" sz="3600" b="1" u="sng" dirty="0" smtClean="0">
              <a:solidFill>
                <a:srgbClr val="7030A0"/>
              </a:solidFill>
            </a:endParaRPr>
          </a:p>
          <a:p>
            <a:pPr marL="742950" indent="-742950">
              <a:buFont typeface="+mj-lt"/>
              <a:buAutoNum type="arabicPeriod"/>
            </a:pPr>
            <a:endParaRPr lang="en-US" sz="3600" b="1" u="sng" dirty="0">
              <a:solidFill>
                <a:srgbClr val="7030A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b="1" dirty="0" smtClean="0">
                <a:solidFill>
                  <a:srgbClr val="7030A0"/>
                </a:solidFill>
              </a:rPr>
              <a:t>Flat Chin</a:t>
            </a:r>
          </a:p>
          <a:p>
            <a:pPr marL="742950" indent="-742950">
              <a:buFont typeface="+mj-lt"/>
              <a:buAutoNum type="arabicPeriod"/>
            </a:pPr>
            <a:endParaRPr lang="en-US" sz="3600" b="1" dirty="0">
              <a:solidFill>
                <a:srgbClr val="7030A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b="1" dirty="0" smtClean="0">
                <a:solidFill>
                  <a:srgbClr val="7030A0"/>
                </a:solidFill>
              </a:rPr>
              <a:t>Lips Loose Enough to Vibrate</a:t>
            </a:r>
          </a:p>
          <a:p>
            <a:pPr marL="742950" indent="-742950">
              <a:buFont typeface="+mj-lt"/>
              <a:buAutoNum type="arabicPeriod"/>
            </a:pPr>
            <a:endParaRPr lang="en-US" sz="3600" b="1" dirty="0">
              <a:solidFill>
                <a:srgbClr val="7030A0"/>
              </a:solidFill>
            </a:endParaRPr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238354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04800"/>
            <a:ext cx="7238999" cy="879825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Breath Support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85800" y="1295400"/>
            <a:ext cx="75438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170806" y="1447800"/>
            <a:ext cx="6622390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b="1" dirty="0" smtClean="0">
                <a:solidFill>
                  <a:srgbClr val="7030A0"/>
                </a:solidFill>
              </a:rPr>
              <a:t>Good Posture</a:t>
            </a:r>
            <a:endParaRPr lang="en-US" sz="3600" b="1" u="sng" dirty="0" smtClean="0">
              <a:solidFill>
                <a:srgbClr val="7030A0"/>
              </a:solidFill>
            </a:endParaRPr>
          </a:p>
          <a:p>
            <a:pPr marL="742950" indent="-742950">
              <a:buFont typeface="+mj-lt"/>
              <a:buAutoNum type="arabicPeriod"/>
            </a:pPr>
            <a:endParaRPr lang="en-US" sz="3600" b="1" u="sng" dirty="0">
              <a:solidFill>
                <a:srgbClr val="7030A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b="1" dirty="0" smtClean="0">
                <a:solidFill>
                  <a:srgbClr val="7030A0"/>
                </a:solidFill>
              </a:rPr>
              <a:t>Abdominal Breathing</a:t>
            </a:r>
          </a:p>
          <a:p>
            <a:pPr marL="742950" indent="-742950">
              <a:buFont typeface="+mj-lt"/>
              <a:buAutoNum type="arabicPeriod"/>
            </a:pPr>
            <a:endParaRPr lang="en-US" sz="3600" b="1" dirty="0">
              <a:solidFill>
                <a:srgbClr val="7030A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b="1" dirty="0" smtClean="0">
                <a:solidFill>
                  <a:srgbClr val="7030A0"/>
                </a:solidFill>
              </a:rPr>
              <a:t>Shoulders Down and Relaxed</a:t>
            </a:r>
          </a:p>
          <a:p>
            <a:pPr marL="742950" indent="-742950">
              <a:buFont typeface="+mj-lt"/>
              <a:buAutoNum type="arabicPeriod"/>
            </a:pPr>
            <a:endParaRPr lang="en-US" sz="3600" b="1" dirty="0">
              <a:solidFill>
                <a:srgbClr val="7030A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b="1" dirty="0" smtClean="0">
                <a:solidFill>
                  <a:srgbClr val="7030A0"/>
                </a:solidFill>
              </a:rPr>
              <a:t>Tighten Abdominal Muscles</a:t>
            </a:r>
          </a:p>
          <a:p>
            <a:pPr marL="742950" indent="-742950">
              <a:buFont typeface="+mj-lt"/>
              <a:buAutoNum type="arabicPeriod"/>
            </a:pPr>
            <a:endParaRPr lang="en-US" sz="3600" b="1" dirty="0">
              <a:solidFill>
                <a:srgbClr val="7030A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b="1" dirty="0" smtClean="0">
                <a:solidFill>
                  <a:srgbClr val="7030A0"/>
                </a:solidFill>
              </a:rPr>
              <a:t>Push Out and Down</a:t>
            </a:r>
          </a:p>
          <a:p>
            <a:pPr marL="742950" indent="-742950">
              <a:buFont typeface="+mj-lt"/>
              <a:buAutoNum type="arabicPeriod"/>
            </a:pPr>
            <a:endParaRPr lang="en-US" sz="3600" b="1" dirty="0">
              <a:solidFill>
                <a:srgbClr val="7030A0"/>
              </a:solidFill>
            </a:endParaRPr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083107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04800"/>
            <a:ext cx="7238999" cy="879825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Good Equipment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85800" y="1295400"/>
            <a:ext cx="75438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685370" y="1697277"/>
            <a:ext cx="5544659" cy="117262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solidFill>
                  <a:srgbClr val="7030A0"/>
                </a:solidFill>
              </a:rPr>
              <a:t>Quality </a:t>
            </a:r>
            <a:r>
              <a:rPr lang="en-US" sz="2400" b="1" dirty="0" smtClean="0">
                <a:solidFill>
                  <a:srgbClr val="7030A0"/>
                </a:solidFill>
              </a:rPr>
              <a:t>Instruments</a:t>
            </a:r>
          </a:p>
          <a:p>
            <a:pPr marL="457200" indent="-457200">
              <a:buFont typeface="+mj-lt"/>
              <a:buAutoNum type="arabicPeriod"/>
            </a:pPr>
            <a:endParaRPr lang="en-US" sz="2400" b="1" dirty="0">
              <a:solidFill>
                <a:srgbClr val="7030A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solidFill>
                  <a:srgbClr val="7030A0"/>
                </a:solidFill>
              </a:rPr>
              <a:t>Good Mouthpieces</a:t>
            </a:r>
          </a:p>
          <a:p>
            <a:pPr marL="457200" indent="-457200">
              <a:buFont typeface="+mj-lt"/>
              <a:buAutoNum type="arabicPeriod"/>
            </a:pPr>
            <a:endParaRPr lang="en-US" sz="2400" b="1" dirty="0" smtClean="0">
              <a:solidFill>
                <a:srgbClr val="7030A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solidFill>
                  <a:srgbClr val="7030A0"/>
                </a:solidFill>
              </a:rPr>
              <a:t>Good Reeds</a:t>
            </a:r>
          </a:p>
          <a:p>
            <a:pPr marL="457200" indent="-457200">
              <a:buFont typeface="+mj-lt"/>
              <a:buAutoNum type="arabicPeriod"/>
            </a:pPr>
            <a:endParaRPr lang="en-US" sz="2400" b="1" dirty="0" smtClean="0">
              <a:solidFill>
                <a:srgbClr val="7030A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solidFill>
                  <a:srgbClr val="7030A0"/>
                </a:solidFill>
              </a:rPr>
              <a:t>Clean Instruments</a:t>
            </a:r>
          </a:p>
          <a:p>
            <a:pPr marL="457200" indent="-457200">
              <a:buFont typeface="+mj-lt"/>
              <a:buAutoNum type="arabicPeriod"/>
            </a:pPr>
            <a:endParaRPr lang="en-US" sz="2400" b="1" dirty="0" smtClean="0">
              <a:solidFill>
                <a:srgbClr val="7030A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solidFill>
                  <a:srgbClr val="7030A0"/>
                </a:solidFill>
              </a:rPr>
              <a:t>All Pads Seating Properly</a:t>
            </a:r>
          </a:p>
          <a:p>
            <a:pPr marL="457200" indent="-457200">
              <a:buFont typeface="+mj-lt"/>
              <a:buAutoNum type="arabicPeriod"/>
            </a:pPr>
            <a:endParaRPr lang="en-US" sz="2400" b="1" dirty="0">
              <a:solidFill>
                <a:srgbClr val="7030A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solidFill>
                  <a:srgbClr val="7030A0"/>
                </a:solidFill>
              </a:rPr>
              <a:t>All Corks and Springs in Place</a:t>
            </a:r>
          </a:p>
          <a:p>
            <a:pPr marL="457200" indent="-457200">
              <a:buFont typeface="+mj-lt"/>
              <a:buAutoNum type="arabicPeriod"/>
            </a:pPr>
            <a:endParaRPr lang="en-US" sz="2400" b="1" dirty="0" smtClean="0">
              <a:solidFill>
                <a:srgbClr val="7030A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solidFill>
                  <a:srgbClr val="7030A0"/>
                </a:solidFill>
              </a:rPr>
              <a:t>All Valves and Slides Working Properly</a:t>
            </a:r>
          </a:p>
          <a:p>
            <a:endParaRPr lang="en-US" sz="2400" b="1" dirty="0" smtClean="0">
              <a:solidFill>
                <a:srgbClr val="7030A0"/>
              </a:solidFill>
            </a:endParaRPr>
          </a:p>
          <a:p>
            <a:endParaRPr lang="en-US" sz="2400" b="1" dirty="0" smtClean="0">
              <a:solidFill>
                <a:srgbClr val="7030A0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2400" b="1" dirty="0">
              <a:solidFill>
                <a:srgbClr val="7030A0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2400" b="1" dirty="0">
              <a:solidFill>
                <a:srgbClr val="7030A0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2400" b="1" dirty="0" smtClean="0">
              <a:solidFill>
                <a:srgbClr val="7030A0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2400" b="1" dirty="0">
              <a:solidFill>
                <a:srgbClr val="7030A0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2400" b="1" dirty="0" smtClean="0">
              <a:solidFill>
                <a:srgbClr val="7030A0"/>
              </a:solidFill>
            </a:endParaRPr>
          </a:p>
          <a:p>
            <a:endParaRPr lang="en-US" sz="2400" b="1" dirty="0" smtClean="0">
              <a:solidFill>
                <a:srgbClr val="7030A0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2400" b="1" dirty="0">
              <a:solidFill>
                <a:srgbClr val="7030A0"/>
              </a:solidFill>
            </a:endParaRPr>
          </a:p>
          <a:p>
            <a:r>
              <a:rPr lang="en-US" sz="2400" b="1" dirty="0">
                <a:solidFill>
                  <a:srgbClr val="7030A0"/>
                </a:solidFill>
              </a:rPr>
              <a:t> </a:t>
            </a:r>
            <a:endParaRPr lang="en-US" sz="2400" b="1" u="sng" dirty="0" smtClean="0">
              <a:solidFill>
                <a:srgbClr val="7030A0"/>
              </a:solidFill>
            </a:endParaRPr>
          </a:p>
          <a:p>
            <a:pPr marL="742950" indent="-742950">
              <a:buFont typeface="+mj-lt"/>
              <a:buAutoNum type="arabicPeriod"/>
            </a:pPr>
            <a:endParaRPr lang="en-US" sz="2400" b="1" u="sng" dirty="0" smtClean="0">
              <a:solidFill>
                <a:srgbClr val="7030A0"/>
              </a:solidFill>
            </a:endParaRPr>
          </a:p>
          <a:p>
            <a:pPr marL="742950" indent="-742950">
              <a:buFont typeface="+mj-lt"/>
              <a:buAutoNum type="arabicPeriod"/>
            </a:pPr>
            <a:endParaRPr lang="en-US" sz="2400" b="1" dirty="0">
              <a:solidFill>
                <a:srgbClr val="7030A0"/>
              </a:solidFill>
            </a:endParaRPr>
          </a:p>
          <a:p>
            <a:pPr marL="742950" indent="-742950">
              <a:buFont typeface="+mj-lt"/>
              <a:buAutoNum type="arabicPeriod"/>
            </a:pPr>
            <a:endParaRPr lang="en-US" sz="2400" b="1" dirty="0">
              <a:solidFill>
                <a:srgbClr val="7030A0"/>
              </a:solidFill>
            </a:endParaRPr>
          </a:p>
          <a:p>
            <a:pPr marL="742950" indent="-742950">
              <a:buFont typeface="+mj-lt"/>
              <a:buAutoNum type="arabicPeriod"/>
            </a:pPr>
            <a:endParaRPr lang="en-US" sz="2400" b="1" dirty="0">
              <a:solidFill>
                <a:srgbClr val="7030A0"/>
              </a:solidFill>
            </a:endParaRPr>
          </a:p>
          <a:p>
            <a:pPr marL="742950" indent="-742950">
              <a:buFont typeface="+mj-lt"/>
              <a:buAutoNum type="arabicPeriod"/>
            </a:pPr>
            <a:endParaRPr lang="en-US" sz="3600" b="1" dirty="0">
              <a:solidFill>
                <a:srgbClr val="7030A0"/>
              </a:solidFill>
            </a:endParaRPr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230828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1465"/>
            <a:ext cx="7238999" cy="879825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Tonal Concept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762000" y="1041042"/>
            <a:ext cx="75438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39144" y="1156106"/>
            <a:ext cx="85904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 Mental Picture of How Your Instrument Should Sound 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2133600"/>
            <a:ext cx="6705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7030A0"/>
                </a:solidFill>
              </a:rPr>
              <a:t>Take private lessons from someone who plays well</a:t>
            </a:r>
            <a:r>
              <a:rPr lang="en-US" sz="3200" dirty="0" smtClean="0"/>
              <a:t>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00"/>
                </a:solidFill>
              </a:rPr>
              <a:t>Listen to professional performers in concert.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C00000"/>
                </a:solidFill>
              </a:rPr>
              <a:t>Listen to recordings.</a:t>
            </a:r>
            <a:endParaRPr 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412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235</TotalTime>
  <Words>152</Words>
  <Application>Microsoft Office PowerPoint</Application>
  <PresentationFormat>On-screen Show (4:3)</PresentationFormat>
  <Paragraphs>104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Pushpin</vt:lpstr>
      <vt:lpstr>Basic Musicianship Skills</vt:lpstr>
      <vt:lpstr>Tone</vt:lpstr>
      <vt:lpstr>Flute Embouchure</vt:lpstr>
      <vt:lpstr>Single Reed Embouchure</vt:lpstr>
      <vt:lpstr>Double Reed Embouchure</vt:lpstr>
      <vt:lpstr>Brass Embouchure</vt:lpstr>
      <vt:lpstr>Breath Support</vt:lpstr>
      <vt:lpstr>Good Equipment</vt:lpstr>
      <vt:lpstr>Tonal Concept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Musicianship Skills</dc:title>
  <dc:creator>Larry Hill</dc:creator>
  <cp:lastModifiedBy>Larry Hill</cp:lastModifiedBy>
  <cp:revision>10</cp:revision>
  <dcterms:created xsi:type="dcterms:W3CDTF">2014-06-12T23:29:42Z</dcterms:created>
  <dcterms:modified xsi:type="dcterms:W3CDTF">2014-06-13T10:56:11Z</dcterms:modified>
</cp:coreProperties>
</file>